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av" ContentType="audio/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5" r:id="rId1"/>
  </p:sldMasterIdLst>
  <p:notesMasterIdLst>
    <p:notesMasterId r:id="rId60"/>
  </p:notesMasterIdLst>
  <p:sldIdLst>
    <p:sldId id="256" r:id="rId2"/>
    <p:sldId id="468" r:id="rId3"/>
    <p:sldId id="385" r:id="rId4"/>
    <p:sldId id="386" r:id="rId5"/>
    <p:sldId id="387" r:id="rId6"/>
    <p:sldId id="388" r:id="rId7"/>
    <p:sldId id="391" r:id="rId8"/>
    <p:sldId id="413" r:id="rId9"/>
    <p:sldId id="523" r:id="rId10"/>
    <p:sldId id="416" r:id="rId11"/>
    <p:sldId id="518" r:id="rId12"/>
    <p:sldId id="549" r:id="rId13"/>
    <p:sldId id="550" r:id="rId14"/>
    <p:sldId id="520" r:id="rId15"/>
    <p:sldId id="521" r:id="rId16"/>
    <p:sldId id="345" r:id="rId17"/>
    <p:sldId id="524" r:id="rId18"/>
    <p:sldId id="530" r:id="rId19"/>
    <p:sldId id="525" r:id="rId20"/>
    <p:sldId id="526" r:id="rId21"/>
    <p:sldId id="531" r:id="rId22"/>
    <p:sldId id="527" r:id="rId23"/>
    <p:sldId id="554" r:id="rId24"/>
    <p:sldId id="555" r:id="rId25"/>
    <p:sldId id="556" r:id="rId26"/>
    <p:sldId id="551" r:id="rId27"/>
    <p:sldId id="552" r:id="rId28"/>
    <p:sldId id="553" r:id="rId29"/>
    <p:sldId id="559" r:id="rId30"/>
    <p:sldId id="347" r:id="rId31"/>
    <p:sldId id="348" r:id="rId32"/>
    <p:sldId id="350" r:id="rId33"/>
    <p:sldId id="558" r:id="rId34"/>
    <p:sldId id="353" r:id="rId35"/>
    <p:sldId id="519" r:id="rId36"/>
    <p:sldId id="557" r:id="rId37"/>
    <p:sldId id="450" r:id="rId38"/>
    <p:sldId id="451" r:id="rId39"/>
    <p:sldId id="452" r:id="rId40"/>
    <p:sldId id="453" r:id="rId41"/>
    <p:sldId id="409" r:id="rId42"/>
    <p:sldId id="410" r:id="rId43"/>
    <p:sldId id="534" r:id="rId44"/>
    <p:sldId id="301" r:id="rId45"/>
    <p:sldId id="560" r:id="rId46"/>
    <p:sldId id="393" r:id="rId47"/>
    <p:sldId id="394" r:id="rId48"/>
    <p:sldId id="411" r:id="rId49"/>
    <p:sldId id="401" r:id="rId50"/>
    <p:sldId id="402" r:id="rId51"/>
    <p:sldId id="405" r:id="rId52"/>
    <p:sldId id="406" r:id="rId53"/>
    <p:sldId id="407" r:id="rId54"/>
    <p:sldId id="306" r:id="rId55"/>
    <p:sldId id="512" r:id="rId56"/>
    <p:sldId id="307" r:id="rId57"/>
    <p:sldId id="308" r:id="rId58"/>
    <p:sldId id="373"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67" autoAdjust="0"/>
    <p:restoredTop sz="92149" autoAdjust="0"/>
  </p:normalViewPr>
  <p:slideViewPr>
    <p:cSldViewPr snapToGrid="0" snapToObjects="1">
      <p:cViewPr varScale="1">
        <p:scale>
          <a:sx n="116" d="100"/>
          <a:sy n="116" d="100"/>
        </p:scale>
        <p:origin x="1488" y="1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43F09F-D0FE-416D-9EC5-8C96B800E348}" type="doc">
      <dgm:prSet loTypeId="urn:microsoft.com/office/officeart/2005/8/layout/hChevron3" loCatId="process" qsTypeId="urn:microsoft.com/office/officeart/2005/8/quickstyle/simple1" qsCatId="simple" csTypeId="urn:microsoft.com/office/officeart/2005/8/colors/colorful1" csCatId="colorful" phldr="1"/>
      <dgm:spPr/>
    </dgm:pt>
    <dgm:pt modelId="{A271A2C4-A5DB-4866-95B3-7E495B6202B7}">
      <dgm:prSet phldrT="[文本]"/>
      <dgm:spPr/>
      <dgm:t>
        <a:bodyPr/>
        <a:lstStyle/>
        <a:p>
          <a:r>
            <a:rPr lang="zh-CN" altLang="en-US"/>
            <a:t>空闲分区表</a:t>
          </a:r>
        </a:p>
      </dgm:t>
    </dgm:pt>
    <dgm:pt modelId="{A6CDDA19-683F-4C1F-A5FC-F2ECEA6F648E}" type="parTrans" cxnId="{EE060804-994A-41BD-89BE-B434F9CBBC2B}">
      <dgm:prSet/>
      <dgm:spPr/>
      <dgm:t>
        <a:bodyPr/>
        <a:lstStyle/>
        <a:p>
          <a:endParaRPr lang="zh-CN" altLang="en-US"/>
        </a:p>
      </dgm:t>
    </dgm:pt>
    <dgm:pt modelId="{99801E42-58B9-41FE-8B44-C4BC8C3EC40F}" type="sibTrans" cxnId="{EE060804-994A-41BD-89BE-B434F9CBBC2B}">
      <dgm:prSet/>
      <dgm:spPr/>
      <dgm:t>
        <a:bodyPr/>
        <a:lstStyle/>
        <a:p>
          <a:endParaRPr lang="zh-CN" altLang="en-US"/>
        </a:p>
      </dgm:t>
    </dgm:pt>
    <dgm:pt modelId="{501F8DCC-7542-43F2-8E78-5A2D89C161D0}">
      <dgm:prSet/>
      <dgm:spPr/>
      <dgm:t>
        <a:bodyPr/>
        <a:lstStyle/>
        <a:p>
          <a:r>
            <a:rPr lang="zh-CN" altLang="en-US" dirty="0"/>
            <a:t>空闲分区链表</a:t>
          </a:r>
          <a:endParaRPr lang="en-US" altLang="zh-CN" dirty="0"/>
        </a:p>
      </dgm:t>
    </dgm:pt>
    <dgm:pt modelId="{873119F5-365C-4327-8BCF-48F6B714BB9F}" type="parTrans" cxnId="{4108DFAB-9615-4F58-91CD-16AE6F8DE7A4}">
      <dgm:prSet/>
      <dgm:spPr/>
      <dgm:t>
        <a:bodyPr/>
        <a:lstStyle/>
        <a:p>
          <a:endParaRPr lang="zh-CN" altLang="en-US"/>
        </a:p>
      </dgm:t>
    </dgm:pt>
    <dgm:pt modelId="{516B2B25-9A26-4D17-AE59-FECD0D0EBF42}" type="sibTrans" cxnId="{4108DFAB-9615-4F58-91CD-16AE6F8DE7A4}">
      <dgm:prSet/>
      <dgm:spPr/>
      <dgm:t>
        <a:bodyPr/>
        <a:lstStyle/>
        <a:p>
          <a:endParaRPr lang="zh-CN" altLang="en-US"/>
        </a:p>
      </dgm:t>
    </dgm:pt>
    <dgm:pt modelId="{924D95A5-07D8-44E8-A98C-CBD0363AF6F9}" type="pres">
      <dgm:prSet presAssocID="{2B43F09F-D0FE-416D-9EC5-8C96B800E348}" presName="Name0" presStyleCnt="0">
        <dgm:presLayoutVars>
          <dgm:dir/>
          <dgm:resizeHandles val="exact"/>
        </dgm:presLayoutVars>
      </dgm:prSet>
      <dgm:spPr/>
    </dgm:pt>
    <dgm:pt modelId="{60A93164-1890-48BE-B241-C6BB43940AD7}" type="pres">
      <dgm:prSet presAssocID="{A271A2C4-A5DB-4866-95B3-7E495B6202B7}" presName="parTxOnly" presStyleLbl="node1" presStyleIdx="0" presStyleCnt="2">
        <dgm:presLayoutVars>
          <dgm:bulletEnabled val="1"/>
        </dgm:presLayoutVars>
      </dgm:prSet>
      <dgm:spPr/>
    </dgm:pt>
    <dgm:pt modelId="{A233042A-C959-4565-A698-648AC3E78046}" type="pres">
      <dgm:prSet presAssocID="{99801E42-58B9-41FE-8B44-C4BC8C3EC40F}" presName="parSpace" presStyleCnt="0"/>
      <dgm:spPr/>
    </dgm:pt>
    <dgm:pt modelId="{249230D8-55F8-43C2-B428-D0E068F8F025}" type="pres">
      <dgm:prSet presAssocID="{501F8DCC-7542-43F2-8E78-5A2D89C161D0}" presName="parTxOnly" presStyleLbl="node1" presStyleIdx="1" presStyleCnt="2">
        <dgm:presLayoutVars>
          <dgm:bulletEnabled val="1"/>
        </dgm:presLayoutVars>
      </dgm:prSet>
      <dgm:spPr/>
    </dgm:pt>
  </dgm:ptLst>
  <dgm:cxnLst>
    <dgm:cxn modelId="{EE060804-994A-41BD-89BE-B434F9CBBC2B}" srcId="{2B43F09F-D0FE-416D-9EC5-8C96B800E348}" destId="{A271A2C4-A5DB-4866-95B3-7E495B6202B7}" srcOrd="0" destOrd="0" parTransId="{A6CDDA19-683F-4C1F-A5FC-F2ECEA6F648E}" sibTransId="{99801E42-58B9-41FE-8B44-C4BC8C3EC40F}"/>
    <dgm:cxn modelId="{6F8D383B-9A4C-4556-B313-D2532AA96C19}" type="presOf" srcId="{501F8DCC-7542-43F2-8E78-5A2D89C161D0}" destId="{249230D8-55F8-43C2-B428-D0E068F8F025}" srcOrd="0" destOrd="0" presId="urn:microsoft.com/office/officeart/2005/8/layout/hChevron3"/>
    <dgm:cxn modelId="{89019C6D-9B42-4D5B-88DD-B816D320AD07}" type="presOf" srcId="{2B43F09F-D0FE-416D-9EC5-8C96B800E348}" destId="{924D95A5-07D8-44E8-A98C-CBD0363AF6F9}" srcOrd="0" destOrd="0" presId="urn:microsoft.com/office/officeart/2005/8/layout/hChevron3"/>
    <dgm:cxn modelId="{5EBE0276-328B-4718-AB51-2B09CF513C6E}" type="presOf" srcId="{A271A2C4-A5DB-4866-95B3-7E495B6202B7}" destId="{60A93164-1890-48BE-B241-C6BB43940AD7}" srcOrd="0" destOrd="0" presId="urn:microsoft.com/office/officeart/2005/8/layout/hChevron3"/>
    <dgm:cxn modelId="{4108DFAB-9615-4F58-91CD-16AE6F8DE7A4}" srcId="{2B43F09F-D0FE-416D-9EC5-8C96B800E348}" destId="{501F8DCC-7542-43F2-8E78-5A2D89C161D0}" srcOrd="1" destOrd="0" parTransId="{873119F5-365C-4327-8BCF-48F6B714BB9F}" sibTransId="{516B2B25-9A26-4D17-AE59-FECD0D0EBF42}"/>
    <dgm:cxn modelId="{1EF14B88-1606-4119-9B81-3CACD0A51A6C}" type="presParOf" srcId="{924D95A5-07D8-44E8-A98C-CBD0363AF6F9}" destId="{60A93164-1890-48BE-B241-C6BB43940AD7}" srcOrd="0" destOrd="0" presId="urn:microsoft.com/office/officeart/2005/8/layout/hChevron3"/>
    <dgm:cxn modelId="{A6957C9E-FF67-4AFA-B9F9-88B73E5ADB33}" type="presParOf" srcId="{924D95A5-07D8-44E8-A98C-CBD0363AF6F9}" destId="{A233042A-C959-4565-A698-648AC3E78046}" srcOrd="1" destOrd="0" presId="urn:microsoft.com/office/officeart/2005/8/layout/hChevron3"/>
    <dgm:cxn modelId="{869246D6-7C79-479E-A04F-FEC9DF9E4BB1}" type="presParOf" srcId="{924D95A5-07D8-44E8-A98C-CBD0363AF6F9}" destId="{249230D8-55F8-43C2-B428-D0E068F8F025}" srcOrd="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43F09F-D0FE-416D-9EC5-8C96B800E348}" type="doc">
      <dgm:prSet loTypeId="urn:microsoft.com/office/officeart/2005/8/layout/hChevron3" loCatId="process" qsTypeId="urn:microsoft.com/office/officeart/2005/8/quickstyle/simple1" qsCatId="simple" csTypeId="urn:microsoft.com/office/officeart/2005/8/colors/colorful4" csCatId="colorful" phldr="1"/>
      <dgm:spPr/>
    </dgm:pt>
    <dgm:pt modelId="{AC9A6738-95D7-42A1-8FD5-7679433300B1}">
      <dgm:prSet/>
      <dgm:spPr/>
      <dgm:t>
        <a:bodyPr/>
        <a:lstStyle/>
        <a:p>
          <a:r>
            <a:rPr lang="zh-CN" altLang="en-US" dirty="0"/>
            <a:t>位示图</a:t>
          </a:r>
        </a:p>
      </dgm:t>
    </dgm:pt>
    <dgm:pt modelId="{CA184BB9-5062-49EE-95A8-C0BA7286D7DF}" type="parTrans" cxnId="{0A29D898-3D7B-4E8B-9366-2B3E88E1E1C4}">
      <dgm:prSet/>
      <dgm:spPr/>
      <dgm:t>
        <a:bodyPr/>
        <a:lstStyle/>
        <a:p>
          <a:endParaRPr lang="zh-CN" altLang="en-US"/>
        </a:p>
      </dgm:t>
    </dgm:pt>
    <dgm:pt modelId="{99AA1BA0-DAC3-45B6-B8C2-AFFD370585EB}" type="sibTrans" cxnId="{0A29D898-3D7B-4E8B-9366-2B3E88E1E1C4}">
      <dgm:prSet/>
      <dgm:spPr/>
      <dgm:t>
        <a:bodyPr/>
        <a:lstStyle/>
        <a:p>
          <a:endParaRPr lang="zh-CN" altLang="en-US"/>
        </a:p>
      </dgm:t>
    </dgm:pt>
    <dgm:pt modelId="{D1A87910-2B21-4C28-8A68-03893DD1ABF3}">
      <dgm:prSet/>
      <dgm:spPr/>
      <dgm:t>
        <a:bodyPr/>
        <a:lstStyle/>
        <a:p>
          <a:r>
            <a:rPr lang="zh-CN" altLang="en-US" dirty="0"/>
            <a:t>成组块链接法</a:t>
          </a:r>
        </a:p>
      </dgm:t>
    </dgm:pt>
    <dgm:pt modelId="{9219966E-07F5-4283-88C1-503B9FA2853A}" type="parTrans" cxnId="{583637AC-315E-4DBC-8038-876579218A1B}">
      <dgm:prSet/>
      <dgm:spPr/>
      <dgm:t>
        <a:bodyPr/>
        <a:lstStyle/>
        <a:p>
          <a:endParaRPr lang="zh-CN" altLang="en-US"/>
        </a:p>
      </dgm:t>
    </dgm:pt>
    <dgm:pt modelId="{C21618A3-8BA2-460C-9547-3DD357351CF1}" type="sibTrans" cxnId="{583637AC-315E-4DBC-8038-876579218A1B}">
      <dgm:prSet/>
      <dgm:spPr/>
      <dgm:t>
        <a:bodyPr/>
        <a:lstStyle/>
        <a:p>
          <a:endParaRPr lang="zh-CN" altLang="en-US"/>
        </a:p>
      </dgm:t>
    </dgm:pt>
    <dgm:pt modelId="{924D95A5-07D8-44E8-A98C-CBD0363AF6F9}" type="pres">
      <dgm:prSet presAssocID="{2B43F09F-D0FE-416D-9EC5-8C96B800E348}" presName="Name0" presStyleCnt="0">
        <dgm:presLayoutVars>
          <dgm:dir/>
          <dgm:resizeHandles val="exact"/>
        </dgm:presLayoutVars>
      </dgm:prSet>
      <dgm:spPr/>
    </dgm:pt>
    <dgm:pt modelId="{6FB84CE0-9550-4830-9420-F24C58E14A81}" type="pres">
      <dgm:prSet presAssocID="{AC9A6738-95D7-42A1-8FD5-7679433300B1}" presName="parTxOnly" presStyleLbl="node1" presStyleIdx="0" presStyleCnt="2" custScaleX="79671">
        <dgm:presLayoutVars>
          <dgm:bulletEnabled val="1"/>
        </dgm:presLayoutVars>
      </dgm:prSet>
      <dgm:spPr/>
    </dgm:pt>
    <dgm:pt modelId="{614A06DF-C0FB-492C-B4AF-767E82DF5E59}" type="pres">
      <dgm:prSet presAssocID="{99AA1BA0-DAC3-45B6-B8C2-AFFD370585EB}" presName="parSpace" presStyleCnt="0"/>
      <dgm:spPr/>
    </dgm:pt>
    <dgm:pt modelId="{9489BABB-893D-401B-9F40-149C683EBD38}" type="pres">
      <dgm:prSet presAssocID="{D1A87910-2B21-4C28-8A68-03893DD1ABF3}" presName="parTxOnly" presStyleLbl="node1" presStyleIdx="1" presStyleCnt="2">
        <dgm:presLayoutVars>
          <dgm:bulletEnabled val="1"/>
        </dgm:presLayoutVars>
      </dgm:prSet>
      <dgm:spPr/>
    </dgm:pt>
  </dgm:ptLst>
  <dgm:cxnLst>
    <dgm:cxn modelId="{C11BA459-CD83-4888-85CD-675A9BF04C9C}" type="presOf" srcId="{D1A87910-2B21-4C28-8A68-03893DD1ABF3}" destId="{9489BABB-893D-401B-9F40-149C683EBD38}" srcOrd="0" destOrd="0" presId="urn:microsoft.com/office/officeart/2005/8/layout/hChevron3"/>
    <dgm:cxn modelId="{0EABC57C-8E47-4E39-944B-68FD970BE9FE}" type="presOf" srcId="{AC9A6738-95D7-42A1-8FD5-7679433300B1}" destId="{6FB84CE0-9550-4830-9420-F24C58E14A81}" srcOrd="0" destOrd="0" presId="urn:microsoft.com/office/officeart/2005/8/layout/hChevron3"/>
    <dgm:cxn modelId="{0A29D898-3D7B-4E8B-9366-2B3E88E1E1C4}" srcId="{2B43F09F-D0FE-416D-9EC5-8C96B800E348}" destId="{AC9A6738-95D7-42A1-8FD5-7679433300B1}" srcOrd="0" destOrd="0" parTransId="{CA184BB9-5062-49EE-95A8-C0BA7286D7DF}" sibTransId="{99AA1BA0-DAC3-45B6-B8C2-AFFD370585EB}"/>
    <dgm:cxn modelId="{583637AC-315E-4DBC-8038-876579218A1B}" srcId="{2B43F09F-D0FE-416D-9EC5-8C96B800E348}" destId="{D1A87910-2B21-4C28-8A68-03893DD1ABF3}" srcOrd="1" destOrd="0" parTransId="{9219966E-07F5-4283-88C1-503B9FA2853A}" sibTransId="{C21618A3-8BA2-460C-9547-3DD357351CF1}"/>
    <dgm:cxn modelId="{68F1FDF4-E584-4200-9F27-F685CC66B132}" type="presOf" srcId="{2B43F09F-D0FE-416D-9EC5-8C96B800E348}" destId="{924D95A5-07D8-44E8-A98C-CBD0363AF6F9}" srcOrd="0" destOrd="0" presId="urn:microsoft.com/office/officeart/2005/8/layout/hChevron3"/>
    <dgm:cxn modelId="{B99AA39C-4D23-40A8-8C4B-51B9C58970D6}" type="presParOf" srcId="{924D95A5-07D8-44E8-A98C-CBD0363AF6F9}" destId="{6FB84CE0-9550-4830-9420-F24C58E14A81}" srcOrd="0" destOrd="0" presId="urn:microsoft.com/office/officeart/2005/8/layout/hChevron3"/>
    <dgm:cxn modelId="{39CF885A-E558-46EE-8D24-D82E37F1A02A}" type="presParOf" srcId="{924D95A5-07D8-44E8-A98C-CBD0363AF6F9}" destId="{614A06DF-C0FB-492C-B4AF-767E82DF5E59}" srcOrd="1" destOrd="0" presId="urn:microsoft.com/office/officeart/2005/8/layout/hChevron3"/>
    <dgm:cxn modelId="{15F423C4-3B9D-45DA-A44F-9C7393294CC9}" type="presParOf" srcId="{924D95A5-07D8-44E8-A98C-CBD0363AF6F9}" destId="{9489BABB-893D-401B-9F40-149C683EBD38}" srcOrd="2"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4FFF8DB-6997-48FC-BD2C-024AD1FD6FE2}" type="doc">
      <dgm:prSet loTypeId="urn:microsoft.com/office/officeart/2005/8/layout/venn1" loCatId="relationship" qsTypeId="urn:microsoft.com/office/officeart/2005/8/quickstyle/simple4" qsCatId="simple" csTypeId="urn:microsoft.com/office/officeart/2005/8/colors/colorful1" csCatId="colorful"/>
      <dgm:spPr/>
      <dgm:t>
        <a:bodyPr/>
        <a:lstStyle/>
        <a:p>
          <a:endParaRPr lang="zh-CN" altLang="en-US"/>
        </a:p>
      </dgm:t>
    </dgm:pt>
    <dgm:pt modelId="{C0944494-94B7-4091-AAD6-407199F6E3F1}">
      <dgm:prSet/>
      <dgm:spPr/>
      <dgm:t>
        <a:bodyPr/>
        <a:lstStyle/>
        <a:p>
          <a:pPr rtl="0"/>
          <a:r>
            <a:rPr lang="zh-CN" baseline="0"/>
            <a:t>数据结构</a:t>
          </a:r>
          <a:endParaRPr lang="zh-CN"/>
        </a:p>
      </dgm:t>
    </dgm:pt>
    <dgm:pt modelId="{0935891F-3DB5-4787-A53A-2B967C1245B5}" type="parTrans" cxnId="{1BFD96D2-EEA2-4822-B706-9F01CAB31EAA}">
      <dgm:prSet/>
      <dgm:spPr/>
      <dgm:t>
        <a:bodyPr/>
        <a:lstStyle/>
        <a:p>
          <a:endParaRPr lang="zh-CN" altLang="en-US"/>
        </a:p>
      </dgm:t>
    </dgm:pt>
    <dgm:pt modelId="{A0B5A2B9-27BA-4CCE-9811-325954C6F441}" type="sibTrans" cxnId="{1BFD96D2-EEA2-4822-B706-9F01CAB31EAA}">
      <dgm:prSet/>
      <dgm:spPr/>
      <dgm:t>
        <a:bodyPr/>
        <a:lstStyle/>
        <a:p>
          <a:endParaRPr lang="zh-CN" altLang="en-US"/>
        </a:p>
      </dgm:t>
    </dgm:pt>
    <dgm:pt modelId="{6580AAFD-8B4D-4D3F-B72C-9CAFB566F2EF}">
      <dgm:prSet/>
      <dgm:spPr/>
      <dgm:t>
        <a:bodyPr/>
        <a:lstStyle/>
        <a:p>
          <a:pPr rtl="0"/>
          <a:r>
            <a:rPr lang="zh-CN" baseline="0"/>
            <a:t>文件操作</a:t>
          </a:r>
          <a:endParaRPr lang="zh-CN"/>
        </a:p>
      </dgm:t>
    </dgm:pt>
    <dgm:pt modelId="{68AAEA2F-4EBF-4BAF-AB4B-8E0C0AE8B5BF}" type="parTrans" cxnId="{00C23376-C821-4525-A817-507345EC85C1}">
      <dgm:prSet/>
      <dgm:spPr/>
      <dgm:t>
        <a:bodyPr/>
        <a:lstStyle/>
        <a:p>
          <a:endParaRPr lang="zh-CN" altLang="en-US"/>
        </a:p>
      </dgm:t>
    </dgm:pt>
    <dgm:pt modelId="{A7660ECA-A7EF-46ED-BCB5-473B3FA156C1}" type="sibTrans" cxnId="{00C23376-C821-4525-A817-507345EC85C1}">
      <dgm:prSet/>
      <dgm:spPr/>
      <dgm:t>
        <a:bodyPr/>
        <a:lstStyle/>
        <a:p>
          <a:endParaRPr lang="zh-CN" altLang="en-US"/>
        </a:p>
      </dgm:t>
    </dgm:pt>
    <dgm:pt modelId="{224D425A-410E-456F-BC7C-922170680AAC}">
      <dgm:prSet/>
      <dgm:spPr/>
      <dgm:t>
        <a:bodyPr/>
        <a:lstStyle/>
        <a:p>
          <a:pPr rtl="0"/>
          <a:r>
            <a:rPr lang="zh-CN" baseline="0"/>
            <a:t>执行过程</a:t>
          </a:r>
          <a:endParaRPr lang="zh-CN"/>
        </a:p>
      </dgm:t>
    </dgm:pt>
    <dgm:pt modelId="{65073F73-C361-426C-8DC6-5943E6E6D110}" type="parTrans" cxnId="{AE0D7C08-2018-4791-B0D7-A57E15E3D4D1}">
      <dgm:prSet/>
      <dgm:spPr/>
      <dgm:t>
        <a:bodyPr/>
        <a:lstStyle/>
        <a:p>
          <a:endParaRPr lang="zh-CN" altLang="en-US"/>
        </a:p>
      </dgm:t>
    </dgm:pt>
    <dgm:pt modelId="{46E7F065-E53D-49A0-B1AE-3A30EF8F47A6}" type="sibTrans" cxnId="{AE0D7C08-2018-4791-B0D7-A57E15E3D4D1}">
      <dgm:prSet/>
      <dgm:spPr/>
      <dgm:t>
        <a:bodyPr/>
        <a:lstStyle/>
        <a:p>
          <a:endParaRPr lang="zh-CN" altLang="en-US"/>
        </a:p>
      </dgm:t>
    </dgm:pt>
    <dgm:pt modelId="{F4F99CD3-9298-4699-8203-BE6C886244D2}">
      <dgm:prSet/>
      <dgm:spPr/>
      <dgm:t>
        <a:bodyPr/>
        <a:lstStyle/>
        <a:p>
          <a:pPr rtl="0"/>
          <a:r>
            <a:rPr lang="zh-CN" baseline="0"/>
            <a:t>文件共享</a:t>
          </a:r>
          <a:endParaRPr lang="zh-CN"/>
        </a:p>
      </dgm:t>
    </dgm:pt>
    <dgm:pt modelId="{66A14F75-DDB0-4CEF-881A-10AC52AC72BB}" type="parTrans" cxnId="{2B57E6FE-5B5E-4952-92D3-0AC8E95B2B9A}">
      <dgm:prSet/>
      <dgm:spPr/>
      <dgm:t>
        <a:bodyPr/>
        <a:lstStyle/>
        <a:p>
          <a:endParaRPr lang="zh-CN" altLang="en-US"/>
        </a:p>
      </dgm:t>
    </dgm:pt>
    <dgm:pt modelId="{875FECAD-0A98-4FAE-834E-75D08D1C41A2}" type="sibTrans" cxnId="{2B57E6FE-5B5E-4952-92D3-0AC8E95B2B9A}">
      <dgm:prSet/>
      <dgm:spPr/>
      <dgm:t>
        <a:bodyPr/>
        <a:lstStyle/>
        <a:p>
          <a:endParaRPr lang="zh-CN" altLang="en-US"/>
        </a:p>
      </dgm:t>
    </dgm:pt>
    <dgm:pt modelId="{0358ABCA-A4D1-4FBE-B2AB-DCE09D94123A}" type="pres">
      <dgm:prSet presAssocID="{24FFF8DB-6997-48FC-BD2C-024AD1FD6FE2}" presName="compositeShape" presStyleCnt="0">
        <dgm:presLayoutVars>
          <dgm:chMax val="7"/>
          <dgm:dir/>
          <dgm:resizeHandles val="exact"/>
        </dgm:presLayoutVars>
      </dgm:prSet>
      <dgm:spPr/>
    </dgm:pt>
    <dgm:pt modelId="{CEC97CB2-4182-4516-8DEB-BB78CDECCC07}" type="pres">
      <dgm:prSet presAssocID="{C0944494-94B7-4091-AAD6-407199F6E3F1}" presName="circ1" presStyleLbl="vennNode1" presStyleIdx="0" presStyleCnt="4"/>
      <dgm:spPr/>
    </dgm:pt>
    <dgm:pt modelId="{DE42406A-B27A-48C4-9BF9-E976CF07C34B}" type="pres">
      <dgm:prSet presAssocID="{C0944494-94B7-4091-AAD6-407199F6E3F1}" presName="circ1Tx" presStyleLbl="revTx" presStyleIdx="0" presStyleCnt="0">
        <dgm:presLayoutVars>
          <dgm:chMax val="0"/>
          <dgm:chPref val="0"/>
          <dgm:bulletEnabled val="1"/>
        </dgm:presLayoutVars>
      </dgm:prSet>
      <dgm:spPr/>
    </dgm:pt>
    <dgm:pt modelId="{1818BCBD-213F-4CF7-B2C5-C73F0EA49F97}" type="pres">
      <dgm:prSet presAssocID="{6580AAFD-8B4D-4D3F-B72C-9CAFB566F2EF}" presName="circ2" presStyleLbl="vennNode1" presStyleIdx="1" presStyleCnt="4"/>
      <dgm:spPr/>
    </dgm:pt>
    <dgm:pt modelId="{65AD52F8-3B0F-4EE1-9A02-701F961BFD83}" type="pres">
      <dgm:prSet presAssocID="{6580AAFD-8B4D-4D3F-B72C-9CAFB566F2EF}" presName="circ2Tx" presStyleLbl="revTx" presStyleIdx="0" presStyleCnt="0">
        <dgm:presLayoutVars>
          <dgm:chMax val="0"/>
          <dgm:chPref val="0"/>
          <dgm:bulletEnabled val="1"/>
        </dgm:presLayoutVars>
      </dgm:prSet>
      <dgm:spPr/>
    </dgm:pt>
    <dgm:pt modelId="{5DC3FA3B-B640-4715-8B57-D5FEDCE9DF95}" type="pres">
      <dgm:prSet presAssocID="{224D425A-410E-456F-BC7C-922170680AAC}" presName="circ3" presStyleLbl="vennNode1" presStyleIdx="2" presStyleCnt="4"/>
      <dgm:spPr/>
    </dgm:pt>
    <dgm:pt modelId="{91944969-CCD3-4FF3-8EE7-20050AE70F25}" type="pres">
      <dgm:prSet presAssocID="{224D425A-410E-456F-BC7C-922170680AAC}" presName="circ3Tx" presStyleLbl="revTx" presStyleIdx="0" presStyleCnt="0">
        <dgm:presLayoutVars>
          <dgm:chMax val="0"/>
          <dgm:chPref val="0"/>
          <dgm:bulletEnabled val="1"/>
        </dgm:presLayoutVars>
      </dgm:prSet>
      <dgm:spPr/>
    </dgm:pt>
    <dgm:pt modelId="{8810560E-7703-48D6-97AB-3C6CEE997D70}" type="pres">
      <dgm:prSet presAssocID="{F4F99CD3-9298-4699-8203-BE6C886244D2}" presName="circ4" presStyleLbl="vennNode1" presStyleIdx="3" presStyleCnt="4"/>
      <dgm:spPr/>
    </dgm:pt>
    <dgm:pt modelId="{AF5FB25C-57B3-4499-8AC8-2573D96AF11C}" type="pres">
      <dgm:prSet presAssocID="{F4F99CD3-9298-4699-8203-BE6C886244D2}" presName="circ4Tx" presStyleLbl="revTx" presStyleIdx="0" presStyleCnt="0">
        <dgm:presLayoutVars>
          <dgm:chMax val="0"/>
          <dgm:chPref val="0"/>
          <dgm:bulletEnabled val="1"/>
        </dgm:presLayoutVars>
      </dgm:prSet>
      <dgm:spPr/>
    </dgm:pt>
  </dgm:ptLst>
  <dgm:cxnLst>
    <dgm:cxn modelId="{2A8DC202-CF32-4BD2-A47C-076A1C92688D}" type="presOf" srcId="{F4F99CD3-9298-4699-8203-BE6C886244D2}" destId="{8810560E-7703-48D6-97AB-3C6CEE997D70}" srcOrd="0" destOrd="0" presId="urn:microsoft.com/office/officeart/2005/8/layout/venn1"/>
    <dgm:cxn modelId="{AE0D7C08-2018-4791-B0D7-A57E15E3D4D1}" srcId="{24FFF8DB-6997-48FC-BD2C-024AD1FD6FE2}" destId="{224D425A-410E-456F-BC7C-922170680AAC}" srcOrd="2" destOrd="0" parTransId="{65073F73-C361-426C-8DC6-5943E6E6D110}" sibTransId="{46E7F065-E53D-49A0-B1AE-3A30EF8F47A6}"/>
    <dgm:cxn modelId="{A306D30F-964C-487D-B846-3BD975B33D9A}" type="presOf" srcId="{224D425A-410E-456F-BC7C-922170680AAC}" destId="{5DC3FA3B-B640-4715-8B57-D5FEDCE9DF95}" srcOrd="0" destOrd="0" presId="urn:microsoft.com/office/officeart/2005/8/layout/venn1"/>
    <dgm:cxn modelId="{87627339-5DB7-40F3-A3B1-53EB9604A357}" type="presOf" srcId="{C0944494-94B7-4091-AAD6-407199F6E3F1}" destId="{CEC97CB2-4182-4516-8DEB-BB78CDECCC07}" srcOrd="0" destOrd="0" presId="urn:microsoft.com/office/officeart/2005/8/layout/venn1"/>
    <dgm:cxn modelId="{C1212943-FC4C-4052-A169-14D8B7B0479A}" type="presOf" srcId="{24FFF8DB-6997-48FC-BD2C-024AD1FD6FE2}" destId="{0358ABCA-A4D1-4FBE-B2AB-DCE09D94123A}" srcOrd="0" destOrd="0" presId="urn:microsoft.com/office/officeart/2005/8/layout/venn1"/>
    <dgm:cxn modelId="{1FF9D461-9295-44C3-BEC8-A0BC2DB88516}" type="presOf" srcId="{6580AAFD-8B4D-4D3F-B72C-9CAFB566F2EF}" destId="{65AD52F8-3B0F-4EE1-9A02-701F961BFD83}" srcOrd="1" destOrd="0" presId="urn:microsoft.com/office/officeart/2005/8/layout/venn1"/>
    <dgm:cxn modelId="{00C23376-C821-4525-A817-507345EC85C1}" srcId="{24FFF8DB-6997-48FC-BD2C-024AD1FD6FE2}" destId="{6580AAFD-8B4D-4D3F-B72C-9CAFB566F2EF}" srcOrd="1" destOrd="0" parTransId="{68AAEA2F-4EBF-4BAF-AB4B-8E0C0AE8B5BF}" sibTransId="{A7660ECA-A7EF-46ED-BCB5-473B3FA156C1}"/>
    <dgm:cxn modelId="{A01E73A3-81F6-4DBA-A8B9-2DDFD22CC6DE}" type="presOf" srcId="{224D425A-410E-456F-BC7C-922170680AAC}" destId="{91944969-CCD3-4FF3-8EE7-20050AE70F25}" srcOrd="1" destOrd="0" presId="urn:microsoft.com/office/officeart/2005/8/layout/venn1"/>
    <dgm:cxn modelId="{3C9459AB-307F-4A26-B13B-6CC6CD3246EE}" type="presOf" srcId="{F4F99CD3-9298-4699-8203-BE6C886244D2}" destId="{AF5FB25C-57B3-4499-8AC8-2573D96AF11C}" srcOrd="1" destOrd="0" presId="urn:microsoft.com/office/officeart/2005/8/layout/venn1"/>
    <dgm:cxn modelId="{1BFD96D2-EEA2-4822-B706-9F01CAB31EAA}" srcId="{24FFF8DB-6997-48FC-BD2C-024AD1FD6FE2}" destId="{C0944494-94B7-4091-AAD6-407199F6E3F1}" srcOrd="0" destOrd="0" parTransId="{0935891F-3DB5-4787-A53A-2B967C1245B5}" sibTransId="{A0B5A2B9-27BA-4CCE-9811-325954C6F441}"/>
    <dgm:cxn modelId="{B11CFDEB-6AF1-46A9-A14F-B0139B2C468A}" type="presOf" srcId="{C0944494-94B7-4091-AAD6-407199F6E3F1}" destId="{DE42406A-B27A-48C4-9BF9-E976CF07C34B}" srcOrd="1" destOrd="0" presId="urn:microsoft.com/office/officeart/2005/8/layout/venn1"/>
    <dgm:cxn modelId="{3F7950EC-B5F8-4E9C-AC0F-CDA91D91B1E4}" type="presOf" srcId="{6580AAFD-8B4D-4D3F-B72C-9CAFB566F2EF}" destId="{1818BCBD-213F-4CF7-B2C5-C73F0EA49F97}" srcOrd="0" destOrd="0" presId="urn:microsoft.com/office/officeart/2005/8/layout/venn1"/>
    <dgm:cxn modelId="{2B57E6FE-5B5E-4952-92D3-0AC8E95B2B9A}" srcId="{24FFF8DB-6997-48FC-BD2C-024AD1FD6FE2}" destId="{F4F99CD3-9298-4699-8203-BE6C886244D2}" srcOrd="3" destOrd="0" parTransId="{66A14F75-DDB0-4CEF-881A-10AC52AC72BB}" sibTransId="{875FECAD-0A98-4FAE-834E-75D08D1C41A2}"/>
    <dgm:cxn modelId="{B7034729-26A5-4CDF-A804-DBC5201722B4}" type="presParOf" srcId="{0358ABCA-A4D1-4FBE-B2AB-DCE09D94123A}" destId="{CEC97CB2-4182-4516-8DEB-BB78CDECCC07}" srcOrd="0" destOrd="0" presId="urn:microsoft.com/office/officeart/2005/8/layout/venn1"/>
    <dgm:cxn modelId="{67DF1D4D-F4F4-43B8-921A-531C1A0CD3DB}" type="presParOf" srcId="{0358ABCA-A4D1-4FBE-B2AB-DCE09D94123A}" destId="{DE42406A-B27A-48C4-9BF9-E976CF07C34B}" srcOrd="1" destOrd="0" presId="urn:microsoft.com/office/officeart/2005/8/layout/venn1"/>
    <dgm:cxn modelId="{4659CEA8-6B08-4F90-B80F-02AF8F6A506E}" type="presParOf" srcId="{0358ABCA-A4D1-4FBE-B2AB-DCE09D94123A}" destId="{1818BCBD-213F-4CF7-B2C5-C73F0EA49F97}" srcOrd="2" destOrd="0" presId="urn:microsoft.com/office/officeart/2005/8/layout/venn1"/>
    <dgm:cxn modelId="{906299DD-5C1F-479D-A08C-392D2F696945}" type="presParOf" srcId="{0358ABCA-A4D1-4FBE-B2AB-DCE09D94123A}" destId="{65AD52F8-3B0F-4EE1-9A02-701F961BFD83}" srcOrd="3" destOrd="0" presId="urn:microsoft.com/office/officeart/2005/8/layout/venn1"/>
    <dgm:cxn modelId="{F6811086-8820-4F7E-AAB6-B605187D793A}" type="presParOf" srcId="{0358ABCA-A4D1-4FBE-B2AB-DCE09D94123A}" destId="{5DC3FA3B-B640-4715-8B57-D5FEDCE9DF95}" srcOrd="4" destOrd="0" presId="urn:microsoft.com/office/officeart/2005/8/layout/venn1"/>
    <dgm:cxn modelId="{2DB72CBA-734C-44F3-81BE-0D4F7C199DC8}" type="presParOf" srcId="{0358ABCA-A4D1-4FBE-B2AB-DCE09D94123A}" destId="{91944969-CCD3-4FF3-8EE7-20050AE70F25}" srcOrd="5" destOrd="0" presId="urn:microsoft.com/office/officeart/2005/8/layout/venn1"/>
    <dgm:cxn modelId="{5060F043-5FDE-4E3D-BFF5-0F9AA1E29456}" type="presParOf" srcId="{0358ABCA-A4D1-4FBE-B2AB-DCE09D94123A}" destId="{8810560E-7703-48D6-97AB-3C6CEE997D70}" srcOrd="6" destOrd="0" presId="urn:microsoft.com/office/officeart/2005/8/layout/venn1"/>
    <dgm:cxn modelId="{681B51D7-A231-4D7D-9B2F-CB54A0006FD3}" type="presParOf" srcId="{0358ABCA-A4D1-4FBE-B2AB-DCE09D94123A}" destId="{AF5FB25C-57B3-4499-8AC8-2573D96AF11C}" srcOrd="7"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F8E4E11-2689-4393-AF28-BC63DB086909}" type="doc">
      <dgm:prSet loTypeId="urn:microsoft.com/office/officeart/2005/8/layout/process1" loCatId="relationship" qsTypeId="urn:microsoft.com/office/officeart/2005/8/quickstyle/simple5" qsCatId="simple" csTypeId="urn:microsoft.com/office/officeart/2005/8/colors/colorful1" csCatId="colorful" phldr="1"/>
      <dgm:spPr/>
      <dgm:t>
        <a:bodyPr/>
        <a:lstStyle/>
        <a:p>
          <a:endParaRPr lang="zh-CN" altLang="en-US"/>
        </a:p>
      </dgm:t>
    </dgm:pt>
    <dgm:pt modelId="{8008CABC-1551-4895-8443-34CB541F945F}">
      <dgm:prSet/>
      <dgm:spPr/>
      <dgm:t>
        <a:bodyPr/>
        <a:lstStyle/>
        <a:p>
          <a:pPr rtl="0"/>
          <a:r>
            <a:rPr lang="zh-CN" baseline="0" dirty="0"/>
            <a:t>系统文件</a:t>
          </a:r>
          <a:r>
            <a:rPr lang="zh-CN" altLang="en-US" baseline="0" dirty="0"/>
            <a:t>打开</a:t>
          </a:r>
          <a:r>
            <a:rPr lang="zh-CN" baseline="0" dirty="0"/>
            <a:t>表</a:t>
          </a:r>
          <a:endParaRPr lang="zh-CN" dirty="0"/>
        </a:p>
      </dgm:t>
    </dgm:pt>
    <dgm:pt modelId="{2F96F89C-03AF-497E-813A-9F351CB52FF2}" type="parTrans" cxnId="{8A0F5C9A-F494-4F78-B011-17C3F36A13E7}">
      <dgm:prSet/>
      <dgm:spPr/>
      <dgm:t>
        <a:bodyPr/>
        <a:lstStyle/>
        <a:p>
          <a:endParaRPr lang="zh-CN" altLang="en-US"/>
        </a:p>
      </dgm:t>
    </dgm:pt>
    <dgm:pt modelId="{1C655A03-1DAA-485E-A619-F740451265E3}" type="sibTrans" cxnId="{8A0F5C9A-F494-4F78-B011-17C3F36A13E7}">
      <dgm:prSet/>
      <dgm:spPr/>
      <dgm:t>
        <a:bodyPr/>
        <a:lstStyle/>
        <a:p>
          <a:endParaRPr lang="zh-CN" altLang="en-US"/>
        </a:p>
      </dgm:t>
    </dgm:pt>
    <dgm:pt modelId="{3C94D0CD-1717-4A5E-9162-7C40431024FA}">
      <dgm:prSet/>
      <dgm:spPr/>
      <dgm:t>
        <a:bodyPr/>
        <a:lstStyle/>
        <a:p>
          <a:pPr rtl="0"/>
          <a:r>
            <a:rPr lang="zh-CN" baseline="0" dirty="0"/>
            <a:t>用户文件</a:t>
          </a:r>
          <a:r>
            <a:rPr lang="zh-CN" altLang="en-US" baseline="0" dirty="0"/>
            <a:t>打开</a:t>
          </a:r>
          <a:r>
            <a:rPr lang="zh-CN" baseline="0" dirty="0"/>
            <a:t>表</a:t>
          </a:r>
          <a:endParaRPr lang="zh-CN" dirty="0"/>
        </a:p>
      </dgm:t>
    </dgm:pt>
    <dgm:pt modelId="{467B42EE-F59B-4192-9E56-3F0199B34E29}" type="parTrans" cxnId="{B239BF2A-88D3-493E-8FE7-C0212B887761}">
      <dgm:prSet/>
      <dgm:spPr/>
      <dgm:t>
        <a:bodyPr/>
        <a:lstStyle/>
        <a:p>
          <a:endParaRPr lang="zh-CN" altLang="en-US"/>
        </a:p>
      </dgm:t>
    </dgm:pt>
    <dgm:pt modelId="{FAF34143-7F7A-43CA-8F1B-45851463190F}" type="sibTrans" cxnId="{B239BF2A-88D3-493E-8FE7-C0212B887761}">
      <dgm:prSet/>
      <dgm:spPr/>
      <dgm:t>
        <a:bodyPr/>
        <a:lstStyle/>
        <a:p>
          <a:endParaRPr lang="zh-CN" altLang="en-US"/>
        </a:p>
      </dgm:t>
    </dgm:pt>
    <dgm:pt modelId="{AA12567F-8F61-034E-A908-8B297E0B18F2}">
      <dgm:prSet/>
      <dgm:spPr/>
      <dgm:t>
        <a:bodyPr/>
        <a:lstStyle/>
        <a:p>
          <a:pPr rtl="0"/>
          <a:r>
            <a:rPr lang="zh-CN" altLang="en-US" baseline="0" dirty="0"/>
            <a:t>内存</a:t>
          </a:r>
          <a:r>
            <a:rPr lang="en-US" altLang="zh-CN" baseline="0" dirty="0" err="1"/>
            <a:t>inode</a:t>
          </a:r>
          <a:r>
            <a:rPr lang="zh-CN" altLang="en-US" baseline="0" dirty="0"/>
            <a:t>表</a:t>
          </a:r>
          <a:r>
            <a:rPr lang="zh-CN" baseline="0" dirty="0"/>
            <a:t> </a:t>
          </a:r>
          <a:endParaRPr lang="zh-CN" dirty="0"/>
        </a:p>
      </dgm:t>
    </dgm:pt>
    <dgm:pt modelId="{FA505A30-9808-964D-A8EF-755D5A875816}" type="parTrans" cxnId="{0F9DB396-AD0A-CF40-BEEF-9B2B6EE00F73}">
      <dgm:prSet/>
      <dgm:spPr/>
      <dgm:t>
        <a:bodyPr/>
        <a:lstStyle/>
        <a:p>
          <a:endParaRPr lang="zh-CN" altLang="en-US"/>
        </a:p>
      </dgm:t>
    </dgm:pt>
    <dgm:pt modelId="{02AEFC4D-8212-184E-B99A-F06B05085CE2}" type="sibTrans" cxnId="{0F9DB396-AD0A-CF40-BEEF-9B2B6EE00F73}">
      <dgm:prSet/>
      <dgm:spPr/>
      <dgm:t>
        <a:bodyPr/>
        <a:lstStyle/>
        <a:p>
          <a:endParaRPr lang="zh-CN" altLang="en-US"/>
        </a:p>
      </dgm:t>
    </dgm:pt>
    <dgm:pt modelId="{1D2FF16B-DE54-1042-99F2-C34AF4EF36B8}" type="pres">
      <dgm:prSet presAssocID="{7F8E4E11-2689-4393-AF28-BC63DB086909}" presName="Name0" presStyleCnt="0">
        <dgm:presLayoutVars>
          <dgm:dir/>
          <dgm:resizeHandles val="exact"/>
        </dgm:presLayoutVars>
      </dgm:prSet>
      <dgm:spPr/>
    </dgm:pt>
    <dgm:pt modelId="{5512AC8A-7313-7F46-BB52-2581275B0ABF}" type="pres">
      <dgm:prSet presAssocID="{3C94D0CD-1717-4A5E-9162-7C40431024FA}" presName="node" presStyleLbl="node1" presStyleIdx="0" presStyleCnt="3">
        <dgm:presLayoutVars>
          <dgm:bulletEnabled val="1"/>
        </dgm:presLayoutVars>
      </dgm:prSet>
      <dgm:spPr/>
    </dgm:pt>
    <dgm:pt modelId="{9A9069C4-2F61-9A46-B931-C6B495930B56}" type="pres">
      <dgm:prSet presAssocID="{FAF34143-7F7A-43CA-8F1B-45851463190F}" presName="sibTrans" presStyleLbl="sibTrans2D1" presStyleIdx="0" presStyleCnt="2"/>
      <dgm:spPr/>
    </dgm:pt>
    <dgm:pt modelId="{13997E77-B898-E742-9C21-216AA487FAD1}" type="pres">
      <dgm:prSet presAssocID="{FAF34143-7F7A-43CA-8F1B-45851463190F}" presName="connectorText" presStyleLbl="sibTrans2D1" presStyleIdx="0" presStyleCnt="2"/>
      <dgm:spPr/>
    </dgm:pt>
    <dgm:pt modelId="{31854CBD-C6C1-A04D-9EF2-2CE02768BE4F}" type="pres">
      <dgm:prSet presAssocID="{8008CABC-1551-4895-8443-34CB541F945F}" presName="node" presStyleLbl="node1" presStyleIdx="1" presStyleCnt="3">
        <dgm:presLayoutVars>
          <dgm:bulletEnabled val="1"/>
        </dgm:presLayoutVars>
      </dgm:prSet>
      <dgm:spPr/>
    </dgm:pt>
    <dgm:pt modelId="{EA683494-F5BE-3E4F-A529-DC585CB26E0E}" type="pres">
      <dgm:prSet presAssocID="{1C655A03-1DAA-485E-A619-F740451265E3}" presName="sibTrans" presStyleLbl="sibTrans2D1" presStyleIdx="1" presStyleCnt="2"/>
      <dgm:spPr/>
    </dgm:pt>
    <dgm:pt modelId="{935EDAE0-59AF-DA43-A7E6-115DDCF78227}" type="pres">
      <dgm:prSet presAssocID="{1C655A03-1DAA-485E-A619-F740451265E3}" presName="connectorText" presStyleLbl="sibTrans2D1" presStyleIdx="1" presStyleCnt="2"/>
      <dgm:spPr/>
    </dgm:pt>
    <dgm:pt modelId="{8D96B8A1-A285-9546-8096-A750232FE510}" type="pres">
      <dgm:prSet presAssocID="{AA12567F-8F61-034E-A908-8B297E0B18F2}" presName="node" presStyleLbl="node1" presStyleIdx="2" presStyleCnt="3">
        <dgm:presLayoutVars>
          <dgm:bulletEnabled val="1"/>
        </dgm:presLayoutVars>
      </dgm:prSet>
      <dgm:spPr/>
    </dgm:pt>
  </dgm:ptLst>
  <dgm:cxnLst>
    <dgm:cxn modelId="{B239BF2A-88D3-493E-8FE7-C0212B887761}" srcId="{7F8E4E11-2689-4393-AF28-BC63DB086909}" destId="{3C94D0CD-1717-4A5E-9162-7C40431024FA}" srcOrd="0" destOrd="0" parTransId="{467B42EE-F59B-4192-9E56-3F0199B34E29}" sibTransId="{FAF34143-7F7A-43CA-8F1B-45851463190F}"/>
    <dgm:cxn modelId="{0A175E64-8767-954B-A866-67E9ADA6EDA0}" type="presOf" srcId="{FAF34143-7F7A-43CA-8F1B-45851463190F}" destId="{13997E77-B898-E742-9C21-216AA487FAD1}" srcOrd="1" destOrd="0" presId="urn:microsoft.com/office/officeart/2005/8/layout/process1"/>
    <dgm:cxn modelId="{F78FC281-0236-0442-A287-8F28839E37A6}" type="presOf" srcId="{3C94D0CD-1717-4A5E-9162-7C40431024FA}" destId="{5512AC8A-7313-7F46-BB52-2581275B0ABF}" srcOrd="0" destOrd="0" presId="urn:microsoft.com/office/officeart/2005/8/layout/process1"/>
    <dgm:cxn modelId="{2352E282-CA05-C946-B4AA-1C9D3F5FD73C}" type="presOf" srcId="{7F8E4E11-2689-4393-AF28-BC63DB086909}" destId="{1D2FF16B-DE54-1042-99F2-C34AF4EF36B8}" srcOrd="0" destOrd="0" presId="urn:microsoft.com/office/officeart/2005/8/layout/process1"/>
    <dgm:cxn modelId="{DDFF7986-2372-5743-BD4D-705A01439FBE}" type="presOf" srcId="{8008CABC-1551-4895-8443-34CB541F945F}" destId="{31854CBD-C6C1-A04D-9EF2-2CE02768BE4F}" srcOrd="0" destOrd="0" presId="urn:microsoft.com/office/officeart/2005/8/layout/process1"/>
    <dgm:cxn modelId="{2CC94B88-C172-D248-9C87-5EE70E31AB87}" type="presOf" srcId="{1C655A03-1DAA-485E-A619-F740451265E3}" destId="{EA683494-F5BE-3E4F-A529-DC585CB26E0E}" srcOrd="0" destOrd="0" presId="urn:microsoft.com/office/officeart/2005/8/layout/process1"/>
    <dgm:cxn modelId="{2AFF5596-16EA-8C4C-84E8-DFD8DCB4E62C}" type="presOf" srcId="{AA12567F-8F61-034E-A908-8B297E0B18F2}" destId="{8D96B8A1-A285-9546-8096-A750232FE510}" srcOrd="0" destOrd="0" presId="urn:microsoft.com/office/officeart/2005/8/layout/process1"/>
    <dgm:cxn modelId="{0F9DB396-AD0A-CF40-BEEF-9B2B6EE00F73}" srcId="{7F8E4E11-2689-4393-AF28-BC63DB086909}" destId="{AA12567F-8F61-034E-A908-8B297E0B18F2}" srcOrd="2" destOrd="0" parTransId="{FA505A30-9808-964D-A8EF-755D5A875816}" sibTransId="{02AEFC4D-8212-184E-B99A-F06B05085CE2}"/>
    <dgm:cxn modelId="{8A0F5C9A-F494-4F78-B011-17C3F36A13E7}" srcId="{7F8E4E11-2689-4393-AF28-BC63DB086909}" destId="{8008CABC-1551-4895-8443-34CB541F945F}" srcOrd="1" destOrd="0" parTransId="{2F96F89C-03AF-497E-813A-9F351CB52FF2}" sibTransId="{1C655A03-1DAA-485E-A619-F740451265E3}"/>
    <dgm:cxn modelId="{275BB8C4-C5BC-1B4C-BA10-4F39C95848C0}" type="presOf" srcId="{1C655A03-1DAA-485E-A619-F740451265E3}" destId="{935EDAE0-59AF-DA43-A7E6-115DDCF78227}" srcOrd="1" destOrd="0" presId="urn:microsoft.com/office/officeart/2005/8/layout/process1"/>
    <dgm:cxn modelId="{FF1F1FC7-3DF8-F649-B48D-6BCD9F38AE05}" type="presOf" srcId="{FAF34143-7F7A-43CA-8F1B-45851463190F}" destId="{9A9069C4-2F61-9A46-B931-C6B495930B56}" srcOrd="0" destOrd="0" presId="urn:microsoft.com/office/officeart/2005/8/layout/process1"/>
    <dgm:cxn modelId="{8350590D-CB3E-9A49-A618-372C914B00C1}" type="presParOf" srcId="{1D2FF16B-DE54-1042-99F2-C34AF4EF36B8}" destId="{5512AC8A-7313-7F46-BB52-2581275B0ABF}" srcOrd="0" destOrd="0" presId="urn:microsoft.com/office/officeart/2005/8/layout/process1"/>
    <dgm:cxn modelId="{6305CA6C-2B53-2643-A598-ACD0728A0CC5}" type="presParOf" srcId="{1D2FF16B-DE54-1042-99F2-C34AF4EF36B8}" destId="{9A9069C4-2F61-9A46-B931-C6B495930B56}" srcOrd="1" destOrd="0" presId="urn:microsoft.com/office/officeart/2005/8/layout/process1"/>
    <dgm:cxn modelId="{EC742B13-8262-C045-A45C-069E97B5E97F}" type="presParOf" srcId="{9A9069C4-2F61-9A46-B931-C6B495930B56}" destId="{13997E77-B898-E742-9C21-216AA487FAD1}" srcOrd="0" destOrd="0" presId="urn:microsoft.com/office/officeart/2005/8/layout/process1"/>
    <dgm:cxn modelId="{A17D7A7A-ACF4-6446-AA3B-043A53DBE35D}" type="presParOf" srcId="{1D2FF16B-DE54-1042-99F2-C34AF4EF36B8}" destId="{31854CBD-C6C1-A04D-9EF2-2CE02768BE4F}" srcOrd="2" destOrd="0" presId="urn:microsoft.com/office/officeart/2005/8/layout/process1"/>
    <dgm:cxn modelId="{0B561471-C34A-A843-A7D5-9E4CC000F088}" type="presParOf" srcId="{1D2FF16B-DE54-1042-99F2-C34AF4EF36B8}" destId="{EA683494-F5BE-3E4F-A529-DC585CB26E0E}" srcOrd="3" destOrd="0" presId="urn:microsoft.com/office/officeart/2005/8/layout/process1"/>
    <dgm:cxn modelId="{C289F0BE-AA21-3B48-BEAF-0FF398B9A81E}" type="presParOf" srcId="{EA683494-F5BE-3E4F-A529-DC585CB26E0E}" destId="{935EDAE0-59AF-DA43-A7E6-115DDCF78227}" srcOrd="0" destOrd="0" presId="urn:microsoft.com/office/officeart/2005/8/layout/process1"/>
    <dgm:cxn modelId="{CDFC8EEB-1699-C544-AC2D-93D165707D40}" type="presParOf" srcId="{1D2FF16B-DE54-1042-99F2-C34AF4EF36B8}" destId="{8D96B8A1-A285-9546-8096-A750232FE510}"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C53DD6-EE8F-4398-BDA9-C4F7B30905B2}" type="doc">
      <dgm:prSet loTypeId="urn:microsoft.com/office/officeart/2005/8/layout/cycle2" loCatId="cycle" qsTypeId="urn:microsoft.com/office/officeart/2005/8/quickstyle/simple4" qsCatId="simple" csTypeId="urn:microsoft.com/office/officeart/2005/8/colors/colorful1" csCatId="colorful"/>
      <dgm:spPr/>
      <dgm:t>
        <a:bodyPr/>
        <a:lstStyle/>
        <a:p>
          <a:endParaRPr lang="zh-CN" altLang="en-US"/>
        </a:p>
      </dgm:t>
    </dgm:pt>
    <dgm:pt modelId="{44486BB9-4798-48A9-81CE-6C1F68CC1C45}">
      <dgm:prSet/>
      <dgm:spPr/>
      <dgm:t>
        <a:bodyPr/>
        <a:lstStyle/>
        <a:p>
          <a:pPr rtl="0"/>
          <a:r>
            <a:rPr lang="en-US" baseline="0"/>
            <a:t>create()</a:t>
          </a:r>
          <a:endParaRPr lang="zh-CN"/>
        </a:p>
      </dgm:t>
    </dgm:pt>
    <dgm:pt modelId="{A5D7E9ED-9422-4CF2-AED6-C73864597596}" type="parTrans" cxnId="{FFEED6EE-7C9E-4F4A-A722-7B54345903F6}">
      <dgm:prSet/>
      <dgm:spPr/>
      <dgm:t>
        <a:bodyPr/>
        <a:lstStyle/>
        <a:p>
          <a:endParaRPr lang="zh-CN" altLang="en-US"/>
        </a:p>
      </dgm:t>
    </dgm:pt>
    <dgm:pt modelId="{8A847BEA-02C2-42B4-8CC3-08C69B4461EA}" type="sibTrans" cxnId="{FFEED6EE-7C9E-4F4A-A722-7B54345903F6}">
      <dgm:prSet/>
      <dgm:spPr/>
      <dgm:t>
        <a:bodyPr/>
        <a:lstStyle/>
        <a:p>
          <a:endParaRPr lang="zh-CN" altLang="en-US"/>
        </a:p>
      </dgm:t>
    </dgm:pt>
    <dgm:pt modelId="{64981A29-BF7B-4669-804A-3F0AB0CD1783}">
      <dgm:prSet/>
      <dgm:spPr/>
      <dgm:t>
        <a:bodyPr/>
        <a:lstStyle/>
        <a:p>
          <a:pPr rtl="0"/>
          <a:r>
            <a:rPr lang="en-US" baseline="0"/>
            <a:t>open()</a:t>
          </a:r>
          <a:endParaRPr lang="zh-CN"/>
        </a:p>
      </dgm:t>
    </dgm:pt>
    <dgm:pt modelId="{593FC9A9-DBE4-418A-8EF0-6FEDEBEAFF08}" type="parTrans" cxnId="{BA4E21C4-974F-4C3D-A283-F6BD2C3CFE96}">
      <dgm:prSet/>
      <dgm:spPr/>
      <dgm:t>
        <a:bodyPr/>
        <a:lstStyle/>
        <a:p>
          <a:endParaRPr lang="zh-CN" altLang="en-US"/>
        </a:p>
      </dgm:t>
    </dgm:pt>
    <dgm:pt modelId="{9258D005-E1F8-4043-AC9B-73AFD14DC7CD}" type="sibTrans" cxnId="{BA4E21C4-974F-4C3D-A283-F6BD2C3CFE96}">
      <dgm:prSet/>
      <dgm:spPr/>
      <dgm:t>
        <a:bodyPr/>
        <a:lstStyle/>
        <a:p>
          <a:endParaRPr lang="zh-CN" altLang="en-US"/>
        </a:p>
      </dgm:t>
    </dgm:pt>
    <dgm:pt modelId="{078DD604-078A-4B45-9D02-069E677DD9B1}">
      <dgm:prSet/>
      <dgm:spPr/>
      <dgm:t>
        <a:bodyPr/>
        <a:lstStyle/>
        <a:p>
          <a:pPr rtl="0"/>
          <a:r>
            <a:rPr lang="en-US" baseline="0"/>
            <a:t>read()</a:t>
          </a:r>
          <a:endParaRPr lang="zh-CN"/>
        </a:p>
      </dgm:t>
    </dgm:pt>
    <dgm:pt modelId="{B99AFA6C-ED2B-4558-BE4B-794E1B5E1FF6}" type="parTrans" cxnId="{EB21D66E-3953-4148-8D15-B5D71FD4BFB6}">
      <dgm:prSet/>
      <dgm:spPr/>
      <dgm:t>
        <a:bodyPr/>
        <a:lstStyle/>
        <a:p>
          <a:endParaRPr lang="zh-CN" altLang="en-US"/>
        </a:p>
      </dgm:t>
    </dgm:pt>
    <dgm:pt modelId="{C4901133-525D-4777-9E0C-AC86990A9ECA}" type="sibTrans" cxnId="{EB21D66E-3953-4148-8D15-B5D71FD4BFB6}">
      <dgm:prSet/>
      <dgm:spPr/>
      <dgm:t>
        <a:bodyPr/>
        <a:lstStyle/>
        <a:p>
          <a:endParaRPr lang="zh-CN" altLang="en-US"/>
        </a:p>
      </dgm:t>
    </dgm:pt>
    <dgm:pt modelId="{3A0137FD-6D72-409F-8CB9-8DAA5DAC4D16}">
      <dgm:prSet/>
      <dgm:spPr/>
      <dgm:t>
        <a:bodyPr/>
        <a:lstStyle/>
        <a:p>
          <a:pPr rtl="0"/>
          <a:r>
            <a:rPr lang="en-US" baseline="0"/>
            <a:t>write()</a:t>
          </a:r>
          <a:endParaRPr lang="zh-CN"/>
        </a:p>
      </dgm:t>
    </dgm:pt>
    <dgm:pt modelId="{3F0D4453-24E6-40D3-9A01-5CF480B4AAA1}" type="parTrans" cxnId="{27E7E44F-AA17-410D-8A67-93F5237F03BA}">
      <dgm:prSet/>
      <dgm:spPr/>
      <dgm:t>
        <a:bodyPr/>
        <a:lstStyle/>
        <a:p>
          <a:endParaRPr lang="zh-CN" altLang="en-US"/>
        </a:p>
      </dgm:t>
    </dgm:pt>
    <dgm:pt modelId="{651F1391-BD62-4EB0-9A69-18D49DAC9128}" type="sibTrans" cxnId="{27E7E44F-AA17-410D-8A67-93F5237F03BA}">
      <dgm:prSet/>
      <dgm:spPr/>
      <dgm:t>
        <a:bodyPr/>
        <a:lstStyle/>
        <a:p>
          <a:endParaRPr lang="zh-CN" altLang="en-US"/>
        </a:p>
      </dgm:t>
    </dgm:pt>
    <dgm:pt modelId="{050C8077-ED48-4E6E-A2F8-C6D06FBCB7A2}">
      <dgm:prSet/>
      <dgm:spPr/>
      <dgm:t>
        <a:bodyPr/>
        <a:lstStyle/>
        <a:p>
          <a:pPr rtl="0"/>
          <a:r>
            <a:rPr lang="en-US" baseline="0"/>
            <a:t>close()</a:t>
          </a:r>
          <a:endParaRPr lang="zh-CN"/>
        </a:p>
      </dgm:t>
    </dgm:pt>
    <dgm:pt modelId="{791BC8BD-6139-4CD0-8B9E-7BA966117574}" type="parTrans" cxnId="{C608BE12-7D52-42EA-ADD0-C921889010BA}">
      <dgm:prSet/>
      <dgm:spPr/>
      <dgm:t>
        <a:bodyPr/>
        <a:lstStyle/>
        <a:p>
          <a:endParaRPr lang="zh-CN" altLang="en-US"/>
        </a:p>
      </dgm:t>
    </dgm:pt>
    <dgm:pt modelId="{F139EBB5-C171-4465-AB96-025D892CAF2B}" type="sibTrans" cxnId="{C608BE12-7D52-42EA-ADD0-C921889010BA}">
      <dgm:prSet/>
      <dgm:spPr/>
      <dgm:t>
        <a:bodyPr/>
        <a:lstStyle/>
        <a:p>
          <a:endParaRPr lang="zh-CN" altLang="en-US"/>
        </a:p>
      </dgm:t>
    </dgm:pt>
    <dgm:pt modelId="{25F9F098-DDB7-4FE8-827A-30E98D2C6ABC}">
      <dgm:prSet/>
      <dgm:spPr/>
      <dgm:t>
        <a:bodyPr/>
        <a:lstStyle/>
        <a:p>
          <a:pPr rtl="0"/>
          <a:r>
            <a:rPr lang="en-US" baseline="0"/>
            <a:t>……</a:t>
          </a:r>
          <a:endParaRPr lang="zh-CN"/>
        </a:p>
      </dgm:t>
    </dgm:pt>
    <dgm:pt modelId="{3755DB8D-69E6-4401-B4AF-6A767FE6AE2E}" type="parTrans" cxnId="{C4C10DB6-E8A4-4845-966A-70E409EDF685}">
      <dgm:prSet/>
      <dgm:spPr/>
      <dgm:t>
        <a:bodyPr/>
        <a:lstStyle/>
        <a:p>
          <a:endParaRPr lang="zh-CN" altLang="en-US"/>
        </a:p>
      </dgm:t>
    </dgm:pt>
    <dgm:pt modelId="{824A9BC7-A5D2-426F-86C9-7CDA16E22816}" type="sibTrans" cxnId="{C4C10DB6-E8A4-4845-966A-70E409EDF685}">
      <dgm:prSet/>
      <dgm:spPr/>
      <dgm:t>
        <a:bodyPr/>
        <a:lstStyle/>
        <a:p>
          <a:endParaRPr lang="zh-CN" altLang="en-US"/>
        </a:p>
      </dgm:t>
    </dgm:pt>
    <dgm:pt modelId="{8BF4EB12-8796-43EC-B196-08CF365E4B4F}" type="pres">
      <dgm:prSet presAssocID="{18C53DD6-EE8F-4398-BDA9-C4F7B30905B2}" presName="cycle" presStyleCnt="0">
        <dgm:presLayoutVars>
          <dgm:dir/>
          <dgm:resizeHandles val="exact"/>
        </dgm:presLayoutVars>
      </dgm:prSet>
      <dgm:spPr/>
    </dgm:pt>
    <dgm:pt modelId="{16253235-67A6-424C-A83F-E9C9D27C9926}" type="pres">
      <dgm:prSet presAssocID="{44486BB9-4798-48A9-81CE-6C1F68CC1C45}" presName="node" presStyleLbl="node1" presStyleIdx="0" presStyleCnt="6">
        <dgm:presLayoutVars>
          <dgm:bulletEnabled val="1"/>
        </dgm:presLayoutVars>
      </dgm:prSet>
      <dgm:spPr/>
    </dgm:pt>
    <dgm:pt modelId="{72910CA8-5426-4890-ACB7-1AAA70148968}" type="pres">
      <dgm:prSet presAssocID="{8A847BEA-02C2-42B4-8CC3-08C69B4461EA}" presName="sibTrans" presStyleLbl="sibTrans2D1" presStyleIdx="0" presStyleCnt="6"/>
      <dgm:spPr/>
    </dgm:pt>
    <dgm:pt modelId="{892D07C9-94EF-4475-A7C1-DF18E88AB3A3}" type="pres">
      <dgm:prSet presAssocID="{8A847BEA-02C2-42B4-8CC3-08C69B4461EA}" presName="connectorText" presStyleLbl="sibTrans2D1" presStyleIdx="0" presStyleCnt="6"/>
      <dgm:spPr/>
    </dgm:pt>
    <dgm:pt modelId="{0BF2EBB8-3AE4-42A1-9A39-9842711638F0}" type="pres">
      <dgm:prSet presAssocID="{64981A29-BF7B-4669-804A-3F0AB0CD1783}" presName="node" presStyleLbl="node1" presStyleIdx="1" presStyleCnt="6">
        <dgm:presLayoutVars>
          <dgm:bulletEnabled val="1"/>
        </dgm:presLayoutVars>
      </dgm:prSet>
      <dgm:spPr/>
    </dgm:pt>
    <dgm:pt modelId="{70194A26-9DD6-4915-829C-E75264E7E40B}" type="pres">
      <dgm:prSet presAssocID="{9258D005-E1F8-4043-AC9B-73AFD14DC7CD}" presName="sibTrans" presStyleLbl="sibTrans2D1" presStyleIdx="1" presStyleCnt="6"/>
      <dgm:spPr/>
    </dgm:pt>
    <dgm:pt modelId="{178F7EB1-89E9-4611-BCCB-B92F93238E2A}" type="pres">
      <dgm:prSet presAssocID="{9258D005-E1F8-4043-AC9B-73AFD14DC7CD}" presName="connectorText" presStyleLbl="sibTrans2D1" presStyleIdx="1" presStyleCnt="6"/>
      <dgm:spPr/>
    </dgm:pt>
    <dgm:pt modelId="{821AD640-0C47-4541-8F50-852AC586BC66}" type="pres">
      <dgm:prSet presAssocID="{078DD604-078A-4B45-9D02-069E677DD9B1}" presName="node" presStyleLbl="node1" presStyleIdx="2" presStyleCnt="6">
        <dgm:presLayoutVars>
          <dgm:bulletEnabled val="1"/>
        </dgm:presLayoutVars>
      </dgm:prSet>
      <dgm:spPr/>
    </dgm:pt>
    <dgm:pt modelId="{6346AA76-9FEF-4A59-BBEC-EF537CD5DD09}" type="pres">
      <dgm:prSet presAssocID="{C4901133-525D-4777-9E0C-AC86990A9ECA}" presName="sibTrans" presStyleLbl="sibTrans2D1" presStyleIdx="2" presStyleCnt="6"/>
      <dgm:spPr/>
    </dgm:pt>
    <dgm:pt modelId="{C8237F28-0470-4F9D-BB3E-14829A4E8C74}" type="pres">
      <dgm:prSet presAssocID="{C4901133-525D-4777-9E0C-AC86990A9ECA}" presName="connectorText" presStyleLbl="sibTrans2D1" presStyleIdx="2" presStyleCnt="6"/>
      <dgm:spPr/>
    </dgm:pt>
    <dgm:pt modelId="{D99F2789-F6B1-4D68-B052-1ED12C3235ED}" type="pres">
      <dgm:prSet presAssocID="{3A0137FD-6D72-409F-8CB9-8DAA5DAC4D16}" presName="node" presStyleLbl="node1" presStyleIdx="3" presStyleCnt="6">
        <dgm:presLayoutVars>
          <dgm:bulletEnabled val="1"/>
        </dgm:presLayoutVars>
      </dgm:prSet>
      <dgm:spPr/>
    </dgm:pt>
    <dgm:pt modelId="{BAAB99C1-E1F7-4CEB-80A7-BCC73BA44826}" type="pres">
      <dgm:prSet presAssocID="{651F1391-BD62-4EB0-9A69-18D49DAC9128}" presName="sibTrans" presStyleLbl="sibTrans2D1" presStyleIdx="3" presStyleCnt="6"/>
      <dgm:spPr/>
    </dgm:pt>
    <dgm:pt modelId="{DF5D11E7-B896-4972-A32E-512727BA4206}" type="pres">
      <dgm:prSet presAssocID="{651F1391-BD62-4EB0-9A69-18D49DAC9128}" presName="connectorText" presStyleLbl="sibTrans2D1" presStyleIdx="3" presStyleCnt="6"/>
      <dgm:spPr/>
    </dgm:pt>
    <dgm:pt modelId="{A8B0B443-9E56-43BD-9370-EF89E4006FB1}" type="pres">
      <dgm:prSet presAssocID="{050C8077-ED48-4E6E-A2F8-C6D06FBCB7A2}" presName="node" presStyleLbl="node1" presStyleIdx="4" presStyleCnt="6">
        <dgm:presLayoutVars>
          <dgm:bulletEnabled val="1"/>
        </dgm:presLayoutVars>
      </dgm:prSet>
      <dgm:spPr/>
    </dgm:pt>
    <dgm:pt modelId="{396C6316-81D3-4170-B82E-7D1214B4F64C}" type="pres">
      <dgm:prSet presAssocID="{F139EBB5-C171-4465-AB96-025D892CAF2B}" presName="sibTrans" presStyleLbl="sibTrans2D1" presStyleIdx="4" presStyleCnt="6"/>
      <dgm:spPr/>
    </dgm:pt>
    <dgm:pt modelId="{2C8AE93A-955E-4762-9637-F89EF6C0FF5E}" type="pres">
      <dgm:prSet presAssocID="{F139EBB5-C171-4465-AB96-025D892CAF2B}" presName="connectorText" presStyleLbl="sibTrans2D1" presStyleIdx="4" presStyleCnt="6"/>
      <dgm:spPr/>
    </dgm:pt>
    <dgm:pt modelId="{26F96D7D-6829-49A2-8018-3C683B09332F}" type="pres">
      <dgm:prSet presAssocID="{25F9F098-DDB7-4FE8-827A-30E98D2C6ABC}" presName="node" presStyleLbl="node1" presStyleIdx="5" presStyleCnt="6">
        <dgm:presLayoutVars>
          <dgm:bulletEnabled val="1"/>
        </dgm:presLayoutVars>
      </dgm:prSet>
      <dgm:spPr/>
    </dgm:pt>
    <dgm:pt modelId="{BCEC357B-ED71-4934-AD0F-F0684B4F9CAE}" type="pres">
      <dgm:prSet presAssocID="{824A9BC7-A5D2-426F-86C9-7CDA16E22816}" presName="sibTrans" presStyleLbl="sibTrans2D1" presStyleIdx="5" presStyleCnt="6"/>
      <dgm:spPr/>
    </dgm:pt>
    <dgm:pt modelId="{1B33F1E3-DA75-4FBE-92B0-88DA418633F5}" type="pres">
      <dgm:prSet presAssocID="{824A9BC7-A5D2-426F-86C9-7CDA16E22816}" presName="connectorText" presStyleLbl="sibTrans2D1" presStyleIdx="5" presStyleCnt="6"/>
      <dgm:spPr/>
    </dgm:pt>
  </dgm:ptLst>
  <dgm:cxnLst>
    <dgm:cxn modelId="{8CC02206-B51C-49B3-8B6C-247061DEC08A}" type="presOf" srcId="{44486BB9-4798-48A9-81CE-6C1F68CC1C45}" destId="{16253235-67A6-424C-A83F-E9C9D27C9926}" srcOrd="0" destOrd="0" presId="urn:microsoft.com/office/officeart/2005/8/layout/cycle2"/>
    <dgm:cxn modelId="{0111EA09-27C8-44C6-91BB-21FEF9C245AA}" type="presOf" srcId="{F139EBB5-C171-4465-AB96-025D892CAF2B}" destId="{2C8AE93A-955E-4762-9637-F89EF6C0FF5E}" srcOrd="1" destOrd="0" presId="urn:microsoft.com/office/officeart/2005/8/layout/cycle2"/>
    <dgm:cxn modelId="{87B4CF0A-E764-4D6C-AD03-8CECC9869EA2}" type="presOf" srcId="{8A847BEA-02C2-42B4-8CC3-08C69B4461EA}" destId="{72910CA8-5426-4890-ACB7-1AAA70148968}" srcOrd="0" destOrd="0" presId="urn:microsoft.com/office/officeart/2005/8/layout/cycle2"/>
    <dgm:cxn modelId="{C608BE12-7D52-42EA-ADD0-C921889010BA}" srcId="{18C53DD6-EE8F-4398-BDA9-C4F7B30905B2}" destId="{050C8077-ED48-4E6E-A2F8-C6D06FBCB7A2}" srcOrd="4" destOrd="0" parTransId="{791BC8BD-6139-4CD0-8B9E-7BA966117574}" sibTransId="{F139EBB5-C171-4465-AB96-025D892CAF2B}"/>
    <dgm:cxn modelId="{0EF96A2D-5B81-4A2C-9BEB-10B43828648C}" type="presOf" srcId="{3A0137FD-6D72-409F-8CB9-8DAA5DAC4D16}" destId="{D99F2789-F6B1-4D68-B052-1ED12C3235ED}" srcOrd="0" destOrd="0" presId="urn:microsoft.com/office/officeart/2005/8/layout/cycle2"/>
    <dgm:cxn modelId="{B9CE9E3C-7761-48B9-8977-AE8DB3A3ED86}" type="presOf" srcId="{651F1391-BD62-4EB0-9A69-18D49DAC9128}" destId="{BAAB99C1-E1F7-4CEB-80A7-BCC73BA44826}" srcOrd="0" destOrd="0" presId="urn:microsoft.com/office/officeart/2005/8/layout/cycle2"/>
    <dgm:cxn modelId="{FA13B741-E0EC-49B5-BB36-1ED6B0F73954}" type="presOf" srcId="{9258D005-E1F8-4043-AC9B-73AFD14DC7CD}" destId="{178F7EB1-89E9-4611-BCCB-B92F93238E2A}" srcOrd="1" destOrd="0" presId="urn:microsoft.com/office/officeart/2005/8/layout/cycle2"/>
    <dgm:cxn modelId="{27E7E44F-AA17-410D-8A67-93F5237F03BA}" srcId="{18C53DD6-EE8F-4398-BDA9-C4F7B30905B2}" destId="{3A0137FD-6D72-409F-8CB9-8DAA5DAC4D16}" srcOrd="3" destOrd="0" parTransId="{3F0D4453-24E6-40D3-9A01-5CF480B4AAA1}" sibTransId="{651F1391-BD62-4EB0-9A69-18D49DAC9128}"/>
    <dgm:cxn modelId="{EE4C0362-48AF-4C9F-AB45-68B580096B5D}" type="presOf" srcId="{25F9F098-DDB7-4FE8-827A-30E98D2C6ABC}" destId="{26F96D7D-6829-49A2-8018-3C683B09332F}" srcOrd="0" destOrd="0" presId="urn:microsoft.com/office/officeart/2005/8/layout/cycle2"/>
    <dgm:cxn modelId="{2EE97F65-5CEE-450C-A00B-96F4213D514A}" type="presOf" srcId="{C4901133-525D-4777-9E0C-AC86990A9ECA}" destId="{6346AA76-9FEF-4A59-BBEC-EF537CD5DD09}" srcOrd="0" destOrd="0" presId="urn:microsoft.com/office/officeart/2005/8/layout/cycle2"/>
    <dgm:cxn modelId="{EB21D66E-3953-4148-8D15-B5D71FD4BFB6}" srcId="{18C53DD6-EE8F-4398-BDA9-C4F7B30905B2}" destId="{078DD604-078A-4B45-9D02-069E677DD9B1}" srcOrd="2" destOrd="0" parTransId="{B99AFA6C-ED2B-4558-BE4B-794E1B5E1FF6}" sibTransId="{C4901133-525D-4777-9E0C-AC86990A9ECA}"/>
    <dgm:cxn modelId="{F3E7A871-91FF-4AFD-829E-8899572A4E77}" type="presOf" srcId="{9258D005-E1F8-4043-AC9B-73AFD14DC7CD}" destId="{70194A26-9DD6-4915-829C-E75264E7E40B}" srcOrd="0" destOrd="0" presId="urn:microsoft.com/office/officeart/2005/8/layout/cycle2"/>
    <dgm:cxn modelId="{FC9ED773-04DD-4E09-B0A8-F1B2E14517B7}" type="presOf" srcId="{078DD604-078A-4B45-9D02-069E677DD9B1}" destId="{821AD640-0C47-4541-8F50-852AC586BC66}" srcOrd="0" destOrd="0" presId="urn:microsoft.com/office/officeart/2005/8/layout/cycle2"/>
    <dgm:cxn modelId="{2689C68F-9D2B-4382-8573-D74B6DBF86AD}" type="presOf" srcId="{64981A29-BF7B-4669-804A-3F0AB0CD1783}" destId="{0BF2EBB8-3AE4-42A1-9A39-9842711638F0}" srcOrd="0" destOrd="0" presId="urn:microsoft.com/office/officeart/2005/8/layout/cycle2"/>
    <dgm:cxn modelId="{C9E42093-2087-4D7A-8270-50860D99F48D}" type="presOf" srcId="{824A9BC7-A5D2-426F-86C9-7CDA16E22816}" destId="{BCEC357B-ED71-4934-AD0F-F0684B4F9CAE}" srcOrd="0" destOrd="0" presId="urn:microsoft.com/office/officeart/2005/8/layout/cycle2"/>
    <dgm:cxn modelId="{14C5BA9E-BA7E-426A-A82F-B8F50CBBE143}" type="presOf" srcId="{8A847BEA-02C2-42B4-8CC3-08C69B4461EA}" destId="{892D07C9-94EF-4475-A7C1-DF18E88AB3A3}" srcOrd="1" destOrd="0" presId="urn:microsoft.com/office/officeart/2005/8/layout/cycle2"/>
    <dgm:cxn modelId="{B7ED6CA5-4F63-4283-BE51-9DF9D4A7D754}" type="presOf" srcId="{651F1391-BD62-4EB0-9A69-18D49DAC9128}" destId="{DF5D11E7-B896-4972-A32E-512727BA4206}" srcOrd="1" destOrd="0" presId="urn:microsoft.com/office/officeart/2005/8/layout/cycle2"/>
    <dgm:cxn modelId="{C63B83A9-5EC5-41E7-A15E-1DE56D88B788}" type="presOf" srcId="{F139EBB5-C171-4465-AB96-025D892CAF2B}" destId="{396C6316-81D3-4170-B82E-7D1214B4F64C}" srcOrd="0" destOrd="0" presId="urn:microsoft.com/office/officeart/2005/8/layout/cycle2"/>
    <dgm:cxn modelId="{C4C10DB6-E8A4-4845-966A-70E409EDF685}" srcId="{18C53DD6-EE8F-4398-BDA9-C4F7B30905B2}" destId="{25F9F098-DDB7-4FE8-827A-30E98D2C6ABC}" srcOrd="5" destOrd="0" parTransId="{3755DB8D-69E6-4401-B4AF-6A767FE6AE2E}" sibTransId="{824A9BC7-A5D2-426F-86C9-7CDA16E22816}"/>
    <dgm:cxn modelId="{86E1F9B6-A244-46D5-8558-E99FF5100FBD}" type="presOf" srcId="{18C53DD6-EE8F-4398-BDA9-C4F7B30905B2}" destId="{8BF4EB12-8796-43EC-B196-08CF365E4B4F}" srcOrd="0" destOrd="0" presId="urn:microsoft.com/office/officeart/2005/8/layout/cycle2"/>
    <dgm:cxn modelId="{90CEBFB8-6FA2-4127-A10E-2257E99DEFAD}" type="presOf" srcId="{050C8077-ED48-4E6E-A2F8-C6D06FBCB7A2}" destId="{A8B0B443-9E56-43BD-9370-EF89E4006FB1}" srcOrd="0" destOrd="0" presId="urn:microsoft.com/office/officeart/2005/8/layout/cycle2"/>
    <dgm:cxn modelId="{B41BD4BC-0CD7-4B80-9990-6D2366222A42}" type="presOf" srcId="{C4901133-525D-4777-9E0C-AC86990A9ECA}" destId="{C8237F28-0470-4F9D-BB3E-14829A4E8C74}" srcOrd="1" destOrd="0" presId="urn:microsoft.com/office/officeart/2005/8/layout/cycle2"/>
    <dgm:cxn modelId="{BA4E21C4-974F-4C3D-A283-F6BD2C3CFE96}" srcId="{18C53DD6-EE8F-4398-BDA9-C4F7B30905B2}" destId="{64981A29-BF7B-4669-804A-3F0AB0CD1783}" srcOrd="1" destOrd="0" parTransId="{593FC9A9-DBE4-418A-8EF0-6FEDEBEAFF08}" sibTransId="{9258D005-E1F8-4043-AC9B-73AFD14DC7CD}"/>
    <dgm:cxn modelId="{FFEED6EE-7C9E-4F4A-A722-7B54345903F6}" srcId="{18C53DD6-EE8F-4398-BDA9-C4F7B30905B2}" destId="{44486BB9-4798-48A9-81CE-6C1F68CC1C45}" srcOrd="0" destOrd="0" parTransId="{A5D7E9ED-9422-4CF2-AED6-C73864597596}" sibTransId="{8A847BEA-02C2-42B4-8CC3-08C69B4461EA}"/>
    <dgm:cxn modelId="{C9ECF8F4-E7F2-442A-BE38-E78CCE96F0A7}" type="presOf" srcId="{824A9BC7-A5D2-426F-86C9-7CDA16E22816}" destId="{1B33F1E3-DA75-4FBE-92B0-88DA418633F5}" srcOrd="1" destOrd="0" presId="urn:microsoft.com/office/officeart/2005/8/layout/cycle2"/>
    <dgm:cxn modelId="{762ABB89-ECD6-4835-A4A0-2DCEACF8620E}" type="presParOf" srcId="{8BF4EB12-8796-43EC-B196-08CF365E4B4F}" destId="{16253235-67A6-424C-A83F-E9C9D27C9926}" srcOrd="0" destOrd="0" presId="urn:microsoft.com/office/officeart/2005/8/layout/cycle2"/>
    <dgm:cxn modelId="{B2A4D94D-4887-40B1-9287-CB63125DFDE3}" type="presParOf" srcId="{8BF4EB12-8796-43EC-B196-08CF365E4B4F}" destId="{72910CA8-5426-4890-ACB7-1AAA70148968}" srcOrd="1" destOrd="0" presId="urn:microsoft.com/office/officeart/2005/8/layout/cycle2"/>
    <dgm:cxn modelId="{B0084DC4-5D3C-4925-ABC7-F65CEB88557C}" type="presParOf" srcId="{72910CA8-5426-4890-ACB7-1AAA70148968}" destId="{892D07C9-94EF-4475-A7C1-DF18E88AB3A3}" srcOrd="0" destOrd="0" presId="urn:microsoft.com/office/officeart/2005/8/layout/cycle2"/>
    <dgm:cxn modelId="{E137E1C2-847D-4E08-B479-1041164C59BF}" type="presParOf" srcId="{8BF4EB12-8796-43EC-B196-08CF365E4B4F}" destId="{0BF2EBB8-3AE4-42A1-9A39-9842711638F0}" srcOrd="2" destOrd="0" presId="urn:microsoft.com/office/officeart/2005/8/layout/cycle2"/>
    <dgm:cxn modelId="{BCAE8A85-1B17-4CA9-B692-77994252D926}" type="presParOf" srcId="{8BF4EB12-8796-43EC-B196-08CF365E4B4F}" destId="{70194A26-9DD6-4915-829C-E75264E7E40B}" srcOrd="3" destOrd="0" presId="urn:microsoft.com/office/officeart/2005/8/layout/cycle2"/>
    <dgm:cxn modelId="{24774AEA-74A4-40B7-A32F-420BAEC75EE8}" type="presParOf" srcId="{70194A26-9DD6-4915-829C-E75264E7E40B}" destId="{178F7EB1-89E9-4611-BCCB-B92F93238E2A}" srcOrd="0" destOrd="0" presId="urn:microsoft.com/office/officeart/2005/8/layout/cycle2"/>
    <dgm:cxn modelId="{03ABF60D-22EE-475E-81BD-21430093B4C1}" type="presParOf" srcId="{8BF4EB12-8796-43EC-B196-08CF365E4B4F}" destId="{821AD640-0C47-4541-8F50-852AC586BC66}" srcOrd="4" destOrd="0" presId="urn:microsoft.com/office/officeart/2005/8/layout/cycle2"/>
    <dgm:cxn modelId="{442CBA1F-6BBA-4AFE-A0E2-CDABE16327C0}" type="presParOf" srcId="{8BF4EB12-8796-43EC-B196-08CF365E4B4F}" destId="{6346AA76-9FEF-4A59-BBEC-EF537CD5DD09}" srcOrd="5" destOrd="0" presId="urn:microsoft.com/office/officeart/2005/8/layout/cycle2"/>
    <dgm:cxn modelId="{79827FC4-9644-4FB1-9C8D-B8DC88AD892D}" type="presParOf" srcId="{6346AA76-9FEF-4A59-BBEC-EF537CD5DD09}" destId="{C8237F28-0470-4F9D-BB3E-14829A4E8C74}" srcOrd="0" destOrd="0" presId="urn:microsoft.com/office/officeart/2005/8/layout/cycle2"/>
    <dgm:cxn modelId="{CC83925E-49A6-4BB7-B488-AFD2BA4D83C2}" type="presParOf" srcId="{8BF4EB12-8796-43EC-B196-08CF365E4B4F}" destId="{D99F2789-F6B1-4D68-B052-1ED12C3235ED}" srcOrd="6" destOrd="0" presId="urn:microsoft.com/office/officeart/2005/8/layout/cycle2"/>
    <dgm:cxn modelId="{9677C3AB-4D4B-43AF-91CD-630615509CC1}" type="presParOf" srcId="{8BF4EB12-8796-43EC-B196-08CF365E4B4F}" destId="{BAAB99C1-E1F7-4CEB-80A7-BCC73BA44826}" srcOrd="7" destOrd="0" presId="urn:microsoft.com/office/officeart/2005/8/layout/cycle2"/>
    <dgm:cxn modelId="{DBD9582A-3C88-4CF7-B6C6-9100C651A7F2}" type="presParOf" srcId="{BAAB99C1-E1F7-4CEB-80A7-BCC73BA44826}" destId="{DF5D11E7-B896-4972-A32E-512727BA4206}" srcOrd="0" destOrd="0" presId="urn:microsoft.com/office/officeart/2005/8/layout/cycle2"/>
    <dgm:cxn modelId="{C79BB7BB-DC87-41B6-BEFD-BB266AAEDB7E}" type="presParOf" srcId="{8BF4EB12-8796-43EC-B196-08CF365E4B4F}" destId="{A8B0B443-9E56-43BD-9370-EF89E4006FB1}" srcOrd="8" destOrd="0" presId="urn:microsoft.com/office/officeart/2005/8/layout/cycle2"/>
    <dgm:cxn modelId="{AC333AB8-ED55-42F2-820A-F55DAE25263F}" type="presParOf" srcId="{8BF4EB12-8796-43EC-B196-08CF365E4B4F}" destId="{396C6316-81D3-4170-B82E-7D1214B4F64C}" srcOrd="9" destOrd="0" presId="urn:microsoft.com/office/officeart/2005/8/layout/cycle2"/>
    <dgm:cxn modelId="{4AB70F0D-D22C-48EF-BCED-F213BEE2ED8D}" type="presParOf" srcId="{396C6316-81D3-4170-B82E-7D1214B4F64C}" destId="{2C8AE93A-955E-4762-9637-F89EF6C0FF5E}" srcOrd="0" destOrd="0" presId="urn:microsoft.com/office/officeart/2005/8/layout/cycle2"/>
    <dgm:cxn modelId="{BB971CA8-91FF-4DF7-A640-3155EF5A560F}" type="presParOf" srcId="{8BF4EB12-8796-43EC-B196-08CF365E4B4F}" destId="{26F96D7D-6829-49A2-8018-3C683B09332F}" srcOrd="10" destOrd="0" presId="urn:microsoft.com/office/officeart/2005/8/layout/cycle2"/>
    <dgm:cxn modelId="{9AF882A9-F8A4-4C8D-87BA-EF96547BC81C}" type="presParOf" srcId="{8BF4EB12-8796-43EC-B196-08CF365E4B4F}" destId="{BCEC357B-ED71-4934-AD0F-F0684B4F9CAE}" srcOrd="11" destOrd="0" presId="urn:microsoft.com/office/officeart/2005/8/layout/cycle2"/>
    <dgm:cxn modelId="{380F5662-9A8B-4D71-848E-CD73D0B30C09}" type="presParOf" srcId="{BCEC357B-ED71-4934-AD0F-F0684B4F9CAE}" destId="{1B33F1E3-DA75-4FBE-92B0-88DA418633F5}"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A0731F5-442E-4B6B-A558-3E9D727822D6}" type="doc">
      <dgm:prSet loTypeId="urn:microsoft.com/office/officeart/2005/8/layout/hProcess11" loCatId="process" qsTypeId="urn:microsoft.com/office/officeart/2005/8/quickstyle/simple1" qsCatId="simple" csTypeId="urn:microsoft.com/office/officeart/2005/8/colors/colorful1" csCatId="colorful" phldr="1"/>
      <dgm:spPr/>
      <dgm:t>
        <a:bodyPr/>
        <a:lstStyle/>
        <a:p>
          <a:endParaRPr lang="zh-CN" altLang="en-US"/>
        </a:p>
      </dgm:t>
    </dgm:pt>
    <dgm:pt modelId="{17E3E1FD-B4A0-42C4-A16E-911156B84DB0}">
      <dgm:prSet/>
      <dgm:spPr/>
      <dgm:t>
        <a:bodyPr/>
        <a:lstStyle/>
        <a:p>
          <a:pPr rtl="0"/>
          <a:r>
            <a:rPr lang="zh-CN" baseline="0"/>
            <a:t>缓存数据写回磁盘</a:t>
          </a:r>
          <a:endParaRPr lang="zh-CN"/>
        </a:p>
      </dgm:t>
    </dgm:pt>
    <dgm:pt modelId="{A45192B8-FA31-49B0-BFE8-072F03FD36E9}" type="parTrans" cxnId="{F5197B09-5058-405F-8D37-F5128F42A494}">
      <dgm:prSet/>
      <dgm:spPr/>
      <dgm:t>
        <a:bodyPr/>
        <a:lstStyle/>
        <a:p>
          <a:endParaRPr lang="zh-CN" altLang="en-US"/>
        </a:p>
      </dgm:t>
    </dgm:pt>
    <dgm:pt modelId="{EF623FC9-87D3-40ED-826D-6051EE603861}" type="sibTrans" cxnId="{F5197B09-5058-405F-8D37-F5128F42A494}">
      <dgm:prSet/>
      <dgm:spPr/>
      <dgm:t>
        <a:bodyPr/>
        <a:lstStyle/>
        <a:p>
          <a:endParaRPr lang="zh-CN" altLang="en-US"/>
        </a:p>
      </dgm:t>
    </dgm:pt>
    <dgm:pt modelId="{BD274FFE-A8A3-4405-A108-B780D2C482BC}">
      <dgm:prSet/>
      <dgm:spPr/>
      <dgm:t>
        <a:bodyPr/>
        <a:lstStyle/>
        <a:p>
          <a:pPr rtl="0"/>
          <a:r>
            <a:rPr lang="zh-CN" baseline="0" dirty="0"/>
            <a:t>清理用户文件打开表</a:t>
          </a:r>
          <a:endParaRPr lang="zh-CN" dirty="0"/>
        </a:p>
      </dgm:t>
    </dgm:pt>
    <dgm:pt modelId="{54C5949E-2573-4EA5-B63E-5F42DEF03B1E}" type="parTrans" cxnId="{73FDCFB7-EC09-4DE0-BCC9-7C34AAEEAED2}">
      <dgm:prSet/>
      <dgm:spPr/>
      <dgm:t>
        <a:bodyPr/>
        <a:lstStyle/>
        <a:p>
          <a:endParaRPr lang="zh-CN" altLang="en-US"/>
        </a:p>
      </dgm:t>
    </dgm:pt>
    <dgm:pt modelId="{C7214464-ADD1-4241-A7FF-F8ECC76ED4F9}" type="sibTrans" cxnId="{73FDCFB7-EC09-4DE0-BCC9-7C34AAEEAED2}">
      <dgm:prSet/>
      <dgm:spPr/>
      <dgm:t>
        <a:bodyPr/>
        <a:lstStyle/>
        <a:p>
          <a:endParaRPr lang="zh-CN" altLang="en-US"/>
        </a:p>
      </dgm:t>
    </dgm:pt>
    <dgm:pt modelId="{5D780C76-D364-4823-B022-9E3DD119E765}">
      <dgm:prSet/>
      <dgm:spPr/>
      <dgm:t>
        <a:bodyPr/>
        <a:lstStyle/>
        <a:p>
          <a:pPr rtl="0"/>
          <a:r>
            <a:rPr lang="zh-CN" baseline="0" dirty="0"/>
            <a:t>清理系统文件打开表</a:t>
          </a:r>
          <a:endParaRPr lang="zh-CN" dirty="0"/>
        </a:p>
      </dgm:t>
    </dgm:pt>
    <dgm:pt modelId="{1F8A4C2D-AEC4-4ADD-BD25-CE4E02E2B7B1}" type="parTrans" cxnId="{FA31A683-4992-434A-9705-BCFCAD0D0342}">
      <dgm:prSet/>
      <dgm:spPr/>
      <dgm:t>
        <a:bodyPr/>
        <a:lstStyle/>
        <a:p>
          <a:endParaRPr lang="zh-CN" altLang="en-US"/>
        </a:p>
      </dgm:t>
    </dgm:pt>
    <dgm:pt modelId="{35D63CC6-6FEB-4D25-8B1B-6DAA128D224C}" type="sibTrans" cxnId="{FA31A683-4992-434A-9705-BCFCAD0D0342}">
      <dgm:prSet/>
      <dgm:spPr/>
      <dgm:t>
        <a:bodyPr/>
        <a:lstStyle/>
        <a:p>
          <a:endParaRPr lang="zh-CN" altLang="en-US"/>
        </a:p>
      </dgm:t>
    </dgm:pt>
    <dgm:pt modelId="{E5FF5537-13DD-DE4D-AF12-8C1C0FB04A54}">
      <dgm:prSet/>
      <dgm:spPr/>
      <dgm:t>
        <a:bodyPr/>
        <a:lstStyle/>
        <a:p>
          <a:pPr rtl="0"/>
          <a:r>
            <a:rPr lang="zh-CN" altLang="en-US" dirty="0"/>
            <a:t>清理内存</a:t>
          </a:r>
          <a:r>
            <a:rPr lang="en-US" altLang="zh-CN" dirty="0"/>
            <a:t>inode</a:t>
          </a:r>
          <a:r>
            <a:rPr lang="zh-CN" altLang="en-US" dirty="0"/>
            <a:t>表</a:t>
          </a:r>
          <a:endParaRPr lang="zh-CN" dirty="0"/>
        </a:p>
      </dgm:t>
    </dgm:pt>
    <dgm:pt modelId="{D58D3876-4A7B-C94D-8562-A31ED0003CED}" type="parTrans" cxnId="{6A633A14-8B0D-5F43-BE07-852788648A92}">
      <dgm:prSet/>
      <dgm:spPr/>
      <dgm:t>
        <a:bodyPr/>
        <a:lstStyle/>
        <a:p>
          <a:endParaRPr lang="zh-CN" altLang="en-US"/>
        </a:p>
      </dgm:t>
    </dgm:pt>
    <dgm:pt modelId="{AD3F9A8E-5DD1-EB4A-B73F-89E4CBF9ED50}" type="sibTrans" cxnId="{6A633A14-8B0D-5F43-BE07-852788648A92}">
      <dgm:prSet/>
      <dgm:spPr/>
      <dgm:t>
        <a:bodyPr/>
        <a:lstStyle/>
        <a:p>
          <a:endParaRPr lang="zh-CN" altLang="en-US"/>
        </a:p>
      </dgm:t>
    </dgm:pt>
    <dgm:pt modelId="{F1610209-5A34-4E50-ADCE-72BB4D5D12E0}" type="pres">
      <dgm:prSet presAssocID="{FA0731F5-442E-4B6B-A558-3E9D727822D6}" presName="Name0" presStyleCnt="0">
        <dgm:presLayoutVars>
          <dgm:dir/>
          <dgm:resizeHandles val="exact"/>
        </dgm:presLayoutVars>
      </dgm:prSet>
      <dgm:spPr/>
    </dgm:pt>
    <dgm:pt modelId="{0BA4E77F-ED3F-49E5-8031-2C988AD49901}" type="pres">
      <dgm:prSet presAssocID="{FA0731F5-442E-4B6B-A558-3E9D727822D6}" presName="arrow" presStyleLbl="bgShp" presStyleIdx="0" presStyleCnt="1"/>
      <dgm:spPr/>
    </dgm:pt>
    <dgm:pt modelId="{341198E0-0BC4-4590-9079-A37960CE488A}" type="pres">
      <dgm:prSet presAssocID="{FA0731F5-442E-4B6B-A558-3E9D727822D6}" presName="points" presStyleCnt="0"/>
      <dgm:spPr/>
    </dgm:pt>
    <dgm:pt modelId="{C8A69781-B687-4041-9229-4BFD98F90EA3}" type="pres">
      <dgm:prSet presAssocID="{17E3E1FD-B4A0-42C4-A16E-911156B84DB0}" presName="compositeA" presStyleCnt="0"/>
      <dgm:spPr/>
    </dgm:pt>
    <dgm:pt modelId="{701798EA-F70D-49E6-A99E-59E9F578A642}" type="pres">
      <dgm:prSet presAssocID="{17E3E1FD-B4A0-42C4-A16E-911156B84DB0}" presName="textA" presStyleLbl="revTx" presStyleIdx="0" presStyleCnt="4">
        <dgm:presLayoutVars>
          <dgm:bulletEnabled val="1"/>
        </dgm:presLayoutVars>
      </dgm:prSet>
      <dgm:spPr/>
    </dgm:pt>
    <dgm:pt modelId="{0D238B20-318B-4E2A-933D-4DBE845A4E50}" type="pres">
      <dgm:prSet presAssocID="{17E3E1FD-B4A0-42C4-A16E-911156B84DB0}" presName="circleA" presStyleLbl="node1" presStyleIdx="0" presStyleCnt="4"/>
      <dgm:spPr/>
    </dgm:pt>
    <dgm:pt modelId="{2C787D89-FB8E-4B8F-9330-64AF816C80F9}" type="pres">
      <dgm:prSet presAssocID="{17E3E1FD-B4A0-42C4-A16E-911156B84DB0}" presName="spaceA" presStyleCnt="0"/>
      <dgm:spPr/>
    </dgm:pt>
    <dgm:pt modelId="{78E1046C-2AD5-47EA-8FAA-8640D25CD95D}" type="pres">
      <dgm:prSet presAssocID="{EF623FC9-87D3-40ED-826D-6051EE603861}" presName="space" presStyleCnt="0"/>
      <dgm:spPr/>
    </dgm:pt>
    <dgm:pt modelId="{4B7CD687-2509-4003-A38B-13F7BCFA812D}" type="pres">
      <dgm:prSet presAssocID="{BD274FFE-A8A3-4405-A108-B780D2C482BC}" presName="compositeB" presStyleCnt="0"/>
      <dgm:spPr/>
    </dgm:pt>
    <dgm:pt modelId="{78DCC594-FBA4-4593-96C6-5254C26EDAE5}" type="pres">
      <dgm:prSet presAssocID="{BD274FFE-A8A3-4405-A108-B780D2C482BC}" presName="textB" presStyleLbl="revTx" presStyleIdx="1" presStyleCnt="4">
        <dgm:presLayoutVars>
          <dgm:bulletEnabled val="1"/>
        </dgm:presLayoutVars>
      </dgm:prSet>
      <dgm:spPr/>
    </dgm:pt>
    <dgm:pt modelId="{FE3668AE-1412-4F81-930D-126378D64DD9}" type="pres">
      <dgm:prSet presAssocID="{BD274FFE-A8A3-4405-A108-B780D2C482BC}" presName="circleB" presStyleLbl="node1" presStyleIdx="1" presStyleCnt="4"/>
      <dgm:spPr/>
    </dgm:pt>
    <dgm:pt modelId="{85F26127-1C2F-44BF-8F4A-835C6B43C5DD}" type="pres">
      <dgm:prSet presAssocID="{BD274FFE-A8A3-4405-A108-B780D2C482BC}" presName="spaceB" presStyleCnt="0"/>
      <dgm:spPr/>
    </dgm:pt>
    <dgm:pt modelId="{60E8B358-3460-4A02-957E-528EDE12EEA4}" type="pres">
      <dgm:prSet presAssocID="{C7214464-ADD1-4241-A7FF-F8ECC76ED4F9}" presName="space" presStyleCnt="0"/>
      <dgm:spPr/>
    </dgm:pt>
    <dgm:pt modelId="{0BF6B0B2-7851-4ECF-BA21-33341857D319}" type="pres">
      <dgm:prSet presAssocID="{5D780C76-D364-4823-B022-9E3DD119E765}" presName="compositeA" presStyleCnt="0"/>
      <dgm:spPr/>
    </dgm:pt>
    <dgm:pt modelId="{4348A0D1-3D1A-4CDE-8374-6C6E56B8A86F}" type="pres">
      <dgm:prSet presAssocID="{5D780C76-D364-4823-B022-9E3DD119E765}" presName="textA" presStyleLbl="revTx" presStyleIdx="2" presStyleCnt="4">
        <dgm:presLayoutVars>
          <dgm:bulletEnabled val="1"/>
        </dgm:presLayoutVars>
      </dgm:prSet>
      <dgm:spPr/>
    </dgm:pt>
    <dgm:pt modelId="{AB3F1996-0712-4B5C-BC0A-E3277BDA6F99}" type="pres">
      <dgm:prSet presAssocID="{5D780C76-D364-4823-B022-9E3DD119E765}" presName="circleA" presStyleLbl="node1" presStyleIdx="2" presStyleCnt="4"/>
      <dgm:spPr/>
    </dgm:pt>
    <dgm:pt modelId="{29A982D1-42C2-435D-A1FB-CE63D238A8E6}" type="pres">
      <dgm:prSet presAssocID="{5D780C76-D364-4823-B022-9E3DD119E765}" presName="spaceA" presStyleCnt="0"/>
      <dgm:spPr/>
    </dgm:pt>
    <dgm:pt modelId="{C3189EDA-FACB-CF46-B792-7055212ED72D}" type="pres">
      <dgm:prSet presAssocID="{35D63CC6-6FEB-4D25-8B1B-6DAA128D224C}" presName="space" presStyleCnt="0"/>
      <dgm:spPr/>
    </dgm:pt>
    <dgm:pt modelId="{866A6F08-BF23-0447-A972-CBADDE625C54}" type="pres">
      <dgm:prSet presAssocID="{E5FF5537-13DD-DE4D-AF12-8C1C0FB04A54}" presName="compositeB" presStyleCnt="0"/>
      <dgm:spPr/>
    </dgm:pt>
    <dgm:pt modelId="{3B73D26B-1B56-E54F-BECD-891D372F2A81}" type="pres">
      <dgm:prSet presAssocID="{E5FF5537-13DD-DE4D-AF12-8C1C0FB04A54}" presName="textB" presStyleLbl="revTx" presStyleIdx="3" presStyleCnt="4">
        <dgm:presLayoutVars>
          <dgm:bulletEnabled val="1"/>
        </dgm:presLayoutVars>
      </dgm:prSet>
      <dgm:spPr/>
    </dgm:pt>
    <dgm:pt modelId="{6BF1ABB4-DDF7-7A45-9DE4-F72A5DACC518}" type="pres">
      <dgm:prSet presAssocID="{E5FF5537-13DD-DE4D-AF12-8C1C0FB04A54}" presName="circleB" presStyleLbl="node1" presStyleIdx="3" presStyleCnt="4"/>
      <dgm:spPr/>
    </dgm:pt>
    <dgm:pt modelId="{EC436F99-7054-9E4E-9FAB-0BF707C5AAF3}" type="pres">
      <dgm:prSet presAssocID="{E5FF5537-13DD-DE4D-AF12-8C1C0FB04A54}" presName="spaceB" presStyleCnt="0"/>
      <dgm:spPr/>
    </dgm:pt>
  </dgm:ptLst>
  <dgm:cxnLst>
    <dgm:cxn modelId="{F5197B09-5058-405F-8D37-F5128F42A494}" srcId="{FA0731F5-442E-4B6B-A558-3E9D727822D6}" destId="{17E3E1FD-B4A0-42C4-A16E-911156B84DB0}" srcOrd="0" destOrd="0" parTransId="{A45192B8-FA31-49B0-BFE8-072F03FD36E9}" sibTransId="{EF623FC9-87D3-40ED-826D-6051EE603861}"/>
    <dgm:cxn modelId="{6A633A14-8B0D-5F43-BE07-852788648A92}" srcId="{FA0731F5-442E-4B6B-A558-3E9D727822D6}" destId="{E5FF5537-13DD-DE4D-AF12-8C1C0FB04A54}" srcOrd="3" destOrd="0" parTransId="{D58D3876-4A7B-C94D-8562-A31ED0003CED}" sibTransId="{AD3F9A8E-5DD1-EB4A-B73F-89E4CBF9ED50}"/>
    <dgm:cxn modelId="{3A6F716D-5433-49F9-8741-8785C8D1A62F}" type="presOf" srcId="{5D780C76-D364-4823-B022-9E3DD119E765}" destId="{4348A0D1-3D1A-4CDE-8374-6C6E56B8A86F}" srcOrd="0" destOrd="0" presId="urn:microsoft.com/office/officeart/2005/8/layout/hProcess11"/>
    <dgm:cxn modelId="{FA31A683-4992-434A-9705-BCFCAD0D0342}" srcId="{FA0731F5-442E-4B6B-A558-3E9D727822D6}" destId="{5D780C76-D364-4823-B022-9E3DD119E765}" srcOrd="2" destOrd="0" parTransId="{1F8A4C2D-AEC4-4ADD-BD25-CE4E02E2B7B1}" sibTransId="{35D63CC6-6FEB-4D25-8B1B-6DAA128D224C}"/>
    <dgm:cxn modelId="{54493189-BCA7-47CF-A3E6-9252A0D2C3B2}" type="presOf" srcId="{17E3E1FD-B4A0-42C4-A16E-911156B84DB0}" destId="{701798EA-F70D-49E6-A99E-59E9F578A642}" srcOrd="0" destOrd="0" presId="urn:microsoft.com/office/officeart/2005/8/layout/hProcess11"/>
    <dgm:cxn modelId="{07E9B5B4-BBEB-444F-A4C2-2E52D25FC98A}" type="presOf" srcId="{FA0731F5-442E-4B6B-A558-3E9D727822D6}" destId="{F1610209-5A34-4E50-ADCE-72BB4D5D12E0}" srcOrd="0" destOrd="0" presId="urn:microsoft.com/office/officeart/2005/8/layout/hProcess11"/>
    <dgm:cxn modelId="{73FDCFB7-EC09-4DE0-BCC9-7C34AAEEAED2}" srcId="{FA0731F5-442E-4B6B-A558-3E9D727822D6}" destId="{BD274FFE-A8A3-4405-A108-B780D2C482BC}" srcOrd="1" destOrd="0" parTransId="{54C5949E-2573-4EA5-B63E-5F42DEF03B1E}" sibTransId="{C7214464-ADD1-4241-A7FF-F8ECC76ED4F9}"/>
    <dgm:cxn modelId="{3A621DCB-BFFC-7640-AC32-42D6056329A8}" type="presOf" srcId="{E5FF5537-13DD-DE4D-AF12-8C1C0FB04A54}" destId="{3B73D26B-1B56-E54F-BECD-891D372F2A81}" srcOrd="0" destOrd="0" presId="urn:microsoft.com/office/officeart/2005/8/layout/hProcess11"/>
    <dgm:cxn modelId="{24DB22F2-0A10-4BAC-95CA-E6355074067B}" type="presOf" srcId="{BD274FFE-A8A3-4405-A108-B780D2C482BC}" destId="{78DCC594-FBA4-4593-96C6-5254C26EDAE5}" srcOrd="0" destOrd="0" presId="urn:microsoft.com/office/officeart/2005/8/layout/hProcess11"/>
    <dgm:cxn modelId="{38CF0CC9-07B4-4D2F-A804-3BB9C032D58D}" type="presParOf" srcId="{F1610209-5A34-4E50-ADCE-72BB4D5D12E0}" destId="{0BA4E77F-ED3F-49E5-8031-2C988AD49901}" srcOrd="0" destOrd="0" presId="urn:microsoft.com/office/officeart/2005/8/layout/hProcess11"/>
    <dgm:cxn modelId="{3228EA98-0F93-4274-B699-8132ADA5A516}" type="presParOf" srcId="{F1610209-5A34-4E50-ADCE-72BB4D5D12E0}" destId="{341198E0-0BC4-4590-9079-A37960CE488A}" srcOrd="1" destOrd="0" presId="urn:microsoft.com/office/officeart/2005/8/layout/hProcess11"/>
    <dgm:cxn modelId="{B0DE91D2-1EEB-44FD-82F0-F3E579D1268B}" type="presParOf" srcId="{341198E0-0BC4-4590-9079-A37960CE488A}" destId="{C8A69781-B687-4041-9229-4BFD98F90EA3}" srcOrd="0" destOrd="0" presId="urn:microsoft.com/office/officeart/2005/8/layout/hProcess11"/>
    <dgm:cxn modelId="{06B99CE0-73B3-4884-B9F5-02459FDE839D}" type="presParOf" srcId="{C8A69781-B687-4041-9229-4BFD98F90EA3}" destId="{701798EA-F70D-49E6-A99E-59E9F578A642}" srcOrd="0" destOrd="0" presId="urn:microsoft.com/office/officeart/2005/8/layout/hProcess11"/>
    <dgm:cxn modelId="{D4BDA411-529C-4954-9D6A-E798B6EEE461}" type="presParOf" srcId="{C8A69781-B687-4041-9229-4BFD98F90EA3}" destId="{0D238B20-318B-4E2A-933D-4DBE845A4E50}" srcOrd="1" destOrd="0" presId="urn:microsoft.com/office/officeart/2005/8/layout/hProcess11"/>
    <dgm:cxn modelId="{94DD6F1C-563C-4CE5-8B74-5CC3BF3C6110}" type="presParOf" srcId="{C8A69781-B687-4041-9229-4BFD98F90EA3}" destId="{2C787D89-FB8E-4B8F-9330-64AF816C80F9}" srcOrd="2" destOrd="0" presId="urn:microsoft.com/office/officeart/2005/8/layout/hProcess11"/>
    <dgm:cxn modelId="{BA56635D-EB3F-4382-BBD6-FB00D9DB77F8}" type="presParOf" srcId="{341198E0-0BC4-4590-9079-A37960CE488A}" destId="{78E1046C-2AD5-47EA-8FAA-8640D25CD95D}" srcOrd="1" destOrd="0" presId="urn:microsoft.com/office/officeart/2005/8/layout/hProcess11"/>
    <dgm:cxn modelId="{F828C1C7-57BE-4138-B390-CDDF1712C73C}" type="presParOf" srcId="{341198E0-0BC4-4590-9079-A37960CE488A}" destId="{4B7CD687-2509-4003-A38B-13F7BCFA812D}" srcOrd="2" destOrd="0" presId="urn:microsoft.com/office/officeart/2005/8/layout/hProcess11"/>
    <dgm:cxn modelId="{ED2728FC-77E3-46EF-A9D0-35686AB05398}" type="presParOf" srcId="{4B7CD687-2509-4003-A38B-13F7BCFA812D}" destId="{78DCC594-FBA4-4593-96C6-5254C26EDAE5}" srcOrd="0" destOrd="0" presId="urn:microsoft.com/office/officeart/2005/8/layout/hProcess11"/>
    <dgm:cxn modelId="{FC2E4592-D5A8-45A9-B394-3831291E2496}" type="presParOf" srcId="{4B7CD687-2509-4003-A38B-13F7BCFA812D}" destId="{FE3668AE-1412-4F81-930D-126378D64DD9}" srcOrd="1" destOrd="0" presId="urn:microsoft.com/office/officeart/2005/8/layout/hProcess11"/>
    <dgm:cxn modelId="{866BCEBC-FC70-4ED2-82D2-89C89D04B649}" type="presParOf" srcId="{4B7CD687-2509-4003-A38B-13F7BCFA812D}" destId="{85F26127-1C2F-44BF-8F4A-835C6B43C5DD}" srcOrd="2" destOrd="0" presId="urn:microsoft.com/office/officeart/2005/8/layout/hProcess11"/>
    <dgm:cxn modelId="{D11D4295-2BF6-4FE7-A426-1158E2A81CE0}" type="presParOf" srcId="{341198E0-0BC4-4590-9079-A37960CE488A}" destId="{60E8B358-3460-4A02-957E-528EDE12EEA4}" srcOrd="3" destOrd="0" presId="urn:microsoft.com/office/officeart/2005/8/layout/hProcess11"/>
    <dgm:cxn modelId="{2DC1B9D2-F860-4856-A23F-42254A764B17}" type="presParOf" srcId="{341198E0-0BC4-4590-9079-A37960CE488A}" destId="{0BF6B0B2-7851-4ECF-BA21-33341857D319}" srcOrd="4" destOrd="0" presId="urn:microsoft.com/office/officeart/2005/8/layout/hProcess11"/>
    <dgm:cxn modelId="{CCCC8204-4078-4494-AC0F-24BD277B01A0}" type="presParOf" srcId="{0BF6B0B2-7851-4ECF-BA21-33341857D319}" destId="{4348A0D1-3D1A-4CDE-8374-6C6E56B8A86F}" srcOrd="0" destOrd="0" presId="urn:microsoft.com/office/officeart/2005/8/layout/hProcess11"/>
    <dgm:cxn modelId="{A46BEB2C-4CF3-4650-B4A1-02A2D2F9D021}" type="presParOf" srcId="{0BF6B0B2-7851-4ECF-BA21-33341857D319}" destId="{AB3F1996-0712-4B5C-BC0A-E3277BDA6F99}" srcOrd="1" destOrd="0" presId="urn:microsoft.com/office/officeart/2005/8/layout/hProcess11"/>
    <dgm:cxn modelId="{1B4997A2-C607-4BD0-B080-98E2FAA156CD}" type="presParOf" srcId="{0BF6B0B2-7851-4ECF-BA21-33341857D319}" destId="{29A982D1-42C2-435D-A1FB-CE63D238A8E6}" srcOrd="2" destOrd="0" presId="urn:microsoft.com/office/officeart/2005/8/layout/hProcess11"/>
    <dgm:cxn modelId="{4951C553-B3FC-A540-B9F9-2D1C8A0EC109}" type="presParOf" srcId="{341198E0-0BC4-4590-9079-A37960CE488A}" destId="{C3189EDA-FACB-CF46-B792-7055212ED72D}" srcOrd="5" destOrd="0" presId="urn:microsoft.com/office/officeart/2005/8/layout/hProcess11"/>
    <dgm:cxn modelId="{71B5B5C8-01AE-454D-985B-448DAE56BE4A}" type="presParOf" srcId="{341198E0-0BC4-4590-9079-A37960CE488A}" destId="{866A6F08-BF23-0447-A972-CBADDE625C54}" srcOrd="6" destOrd="0" presId="urn:microsoft.com/office/officeart/2005/8/layout/hProcess11"/>
    <dgm:cxn modelId="{7E6F841E-0FA4-134B-A242-155300AD9CFD}" type="presParOf" srcId="{866A6F08-BF23-0447-A972-CBADDE625C54}" destId="{3B73D26B-1B56-E54F-BECD-891D372F2A81}" srcOrd="0" destOrd="0" presId="urn:microsoft.com/office/officeart/2005/8/layout/hProcess11"/>
    <dgm:cxn modelId="{D0DA0BE7-A4C2-EA4C-88A6-2E0B8B332373}" type="presParOf" srcId="{866A6F08-BF23-0447-A972-CBADDE625C54}" destId="{6BF1ABB4-DDF7-7A45-9DE4-F72A5DACC518}" srcOrd="1" destOrd="0" presId="urn:microsoft.com/office/officeart/2005/8/layout/hProcess11"/>
    <dgm:cxn modelId="{7552A282-8B10-744E-84EA-0E80FEA6D1A4}" type="presParOf" srcId="{866A6F08-BF23-0447-A972-CBADDE625C54}" destId="{EC436F99-7054-9E4E-9FAB-0BF707C5AAF3}"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21C03E7-8E80-4FC4-9A2A-61D0A12D53F0}" type="doc">
      <dgm:prSet loTypeId="urn:microsoft.com/office/officeart/2005/8/layout/process1" loCatId="process" qsTypeId="urn:microsoft.com/office/officeart/2005/8/quickstyle/simple4" qsCatId="simple" csTypeId="urn:microsoft.com/office/officeart/2005/8/colors/colorful1" csCatId="colorful" phldr="1"/>
      <dgm:spPr/>
    </dgm:pt>
    <dgm:pt modelId="{4FD97354-A664-4D84-9153-D86794A4D0C2}">
      <dgm:prSet phldrT="[文本]"/>
      <dgm:spPr/>
      <dgm:t>
        <a:bodyPr/>
        <a:lstStyle/>
        <a:p>
          <a:r>
            <a:rPr lang="zh-CN" altLang="en-US"/>
            <a:t>存取控制矩阵</a:t>
          </a:r>
        </a:p>
      </dgm:t>
    </dgm:pt>
    <dgm:pt modelId="{6F7D779F-8711-49AB-9021-5E08C8E42CC4}" type="parTrans" cxnId="{61D0D85F-877C-4C1D-909F-49018E2A335B}">
      <dgm:prSet/>
      <dgm:spPr/>
      <dgm:t>
        <a:bodyPr/>
        <a:lstStyle/>
        <a:p>
          <a:endParaRPr lang="zh-CN" altLang="en-US"/>
        </a:p>
      </dgm:t>
    </dgm:pt>
    <dgm:pt modelId="{FF2892B9-45BC-4593-B926-11D8D6388C03}" type="sibTrans" cxnId="{61D0D85F-877C-4C1D-909F-49018E2A335B}">
      <dgm:prSet/>
      <dgm:spPr/>
      <dgm:t>
        <a:bodyPr/>
        <a:lstStyle/>
        <a:p>
          <a:endParaRPr lang="zh-CN" altLang="en-US"/>
        </a:p>
      </dgm:t>
    </dgm:pt>
    <dgm:pt modelId="{52234E55-5498-4078-A431-BC1EA134D0E6}">
      <dgm:prSet/>
      <dgm:spPr/>
      <dgm:t>
        <a:bodyPr/>
        <a:lstStyle/>
        <a:p>
          <a:r>
            <a:rPr lang="zh-CN" altLang="en-US"/>
            <a:t>存取控制表</a:t>
          </a:r>
          <a:endParaRPr lang="zh-CN" altLang="en-US" dirty="0"/>
        </a:p>
      </dgm:t>
    </dgm:pt>
    <dgm:pt modelId="{A1D1BC36-A1DF-4039-B8B9-78E572DF9C4F}" type="parTrans" cxnId="{42ED79A6-0436-470F-8A04-7ADCD200C61F}">
      <dgm:prSet/>
      <dgm:spPr/>
      <dgm:t>
        <a:bodyPr/>
        <a:lstStyle/>
        <a:p>
          <a:endParaRPr lang="zh-CN" altLang="en-US"/>
        </a:p>
      </dgm:t>
    </dgm:pt>
    <dgm:pt modelId="{9296C41B-DB8C-4D9F-AB46-C5CB79746130}" type="sibTrans" cxnId="{42ED79A6-0436-470F-8A04-7ADCD200C61F}">
      <dgm:prSet/>
      <dgm:spPr/>
      <dgm:t>
        <a:bodyPr/>
        <a:lstStyle/>
        <a:p>
          <a:endParaRPr lang="zh-CN" altLang="en-US"/>
        </a:p>
      </dgm:t>
    </dgm:pt>
    <dgm:pt modelId="{9D21E3FE-783E-4878-A340-4FA0093AD25B}">
      <dgm:prSet/>
      <dgm:spPr/>
      <dgm:t>
        <a:bodyPr/>
        <a:lstStyle/>
        <a:p>
          <a:r>
            <a:rPr lang="zh-CN" altLang="en-US"/>
            <a:t>口令</a:t>
          </a:r>
          <a:endParaRPr lang="zh-CN" altLang="en-US" dirty="0"/>
        </a:p>
      </dgm:t>
    </dgm:pt>
    <dgm:pt modelId="{24846BCA-BE79-4607-986B-025EAF1BAD21}" type="parTrans" cxnId="{72143AB3-77D3-4008-8968-46B9DBD1065F}">
      <dgm:prSet/>
      <dgm:spPr/>
      <dgm:t>
        <a:bodyPr/>
        <a:lstStyle/>
        <a:p>
          <a:endParaRPr lang="zh-CN" altLang="en-US"/>
        </a:p>
      </dgm:t>
    </dgm:pt>
    <dgm:pt modelId="{015B9751-F747-4F30-9980-7784E85ADA1B}" type="sibTrans" cxnId="{72143AB3-77D3-4008-8968-46B9DBD1065F}">
      <dgm:prSet/>
      <dgm:spPr/>
      <dgm:t>
        <a:bodyPr/>
        <a:lstStyle/>
        <a:p>
          <a:endParaRPr lang="zh-CN" altLang="en-US"/>
        </a:p>
      </dgm:t>
    </dgm:pt>
    <dgm:pt modelId="{799808BD-936C-4F0F-A226-C4E135DCB5FA}">
      <dgm:prSet/>
      <dgm:spPr/>
      <dgm:t>
        <a:bodyPr/>
        <a:lstStyle/>
        <a:p>
          <a:r>
            <a:rPr lang="zh-CN" altLang="en-US"/>
            <a:t>密码</a:t>
          </a:r>
          <a:endParaRPr lang="zh-CN" altLang="en-US" dirty="0"/>
        </a:p>
      </dgm:t>
    </dgm:pt>
    <dgm:pt modelId="{85B466D9-CC3C-46FC-9F1C-FF79F53C0FE5}" type="parTrans" cxnId="{62EFC233-5804-4239-A098-076FABB7A5E6}">
      <dgm:prSet/>
      <dgm:spPr/>
      <dgm:t>
        <a:bodyPr/>
        <a:lstStyle/>
        <a:p>
          <a:endParaRPr lang="zh-CN" altLang="en-US"/>
        </a:p>
      </dgm:t>
    </dgm:pt>
    <dgm:pt modelId="{D28D995B-BC47-446B-B692-C05B07BDCA53}" type="sibTrans" cxnId="{62EFC233-5804-4239-A098-076FABB7A5E6}">
      <dgm:prSet/>
      <dgm:spPr/>
      <dgm:t>
        <a:bodyPr/>
        <a:lstStyle/>
        <a:p>
          <a:endParaRPr lang="zh-CN" altLang="en-US"/>
        </a:p>
      </dgm:t>
    </dgm:pt>
    <dgm:pt modelId="{8B643342-2CEA-40FE-8AB9-F7FADC7E90B1}" type="pres">
      <dgm:prSet presAssocID="{121C03E7-8E80-4FC4-9A2A-61D0A12D53F0}" presName="Name0" presStyleCnt="0">
        <dgm:presLayoutVars>
          <dgm:dir/>
          <dgm:resizeHandles val="exact"/>
        </dgm:presLayoutVars>
      </dgm:prSet>
      <dgm:spPr/>
    </dgm:pt>
    <dgm:pt modelId="{74EF41BF-24BC-4D81-ABBA-B29851307453}" type="pres">
      <dgm:prSet presAssocID="{4FD97354-A664-4D84-9153-D86794A4D0C2}" presName="node" presStyleLbl="node1" presStyleIdx="0" presStyleCnt="4">
        <dgm:presLayoutVars>
          <dgm:bulletEnabled val="1"/>
        </dgm:presLayoutVars>
      </dgm:prSet>
      <dgm:spPr/>
    </dgm:pt>
    <dgm:pt modelId="{8C2C3839-041A-4121-BBAC-8F2159A9E7D2}" type="pres">
      <dgm:prSet presAssocID="{FF2892B9-45BC-4593-B926-11D8D6388C03}" presName="sibTrans" presStyleLbl="sibTrans2D1" presStyleIdx="0" presStyleCnt="3"/>
      <dgm:spPr/>
    </dgm:pt>
    <dgm:pt modelId="{9C228DD8-F744-4885-8A9B-0E85E3AC4A85}" type="pres">
      <dgm:prSet presAssocID="{FF2892B9-45BC-4593-B926-11D8D6388C03}" presName="connectorText" presStyleLbl="sibTrans2D1" presStyleIdx="0" presStyleCnt="3"/>
      <dgm:spPr/>
    </dgm:pt>
    <dgm:pt modelId="{11125113-DA9F-4A74-B26D-35F9BF3FA7A7}" type="pres">
      <dgm:prSet presAssocID="{52234E55-5498-4078-A431-BC1EA134D0E6}" presName="node" presStyleLbl="node1" presStyleIdx="1" presStyleCnt="4">
        <dgm:presLayoutVars>
          <dgm:bulletEnabled val="1"/>
        </dgm:presLayoutVars>
      </dgm:prSet>
      <dgm:spPr/>
    </dgm:pt>
    <dgm:pt modelId="{FF2B32DE-7714-4958-829D-EEC1DAC805BE}" type="pres">
      <dgm:prSet presAssocID="{9296C41B-DB8C-4D9F-AB46-C5CB79746130}" presName="sibTrans" presStyleLbl="sibTrans2D1" presStyleIdx="1" presStyleCnt="3"/>
      <dgm:spPr/>
    </dgm:pt>
    <dgm:pt modelId="{CE2DA612-7BF0-40FE-B9F5-2D2F234F5C59}" type="pres">
      <dgm:prSet presAssocID="{9296C41B-DB8C-4D9F-AB46-C5CB79746130}" presName="connectorText" presStyleLbl="sibTrans2D1" presStyleIdx="1" presStyleCnt="3"/>
      <dgm:spPr/>
    </dgm:pt>
    <dgm:pt modelId="{5DD215AF-5B8E-40F9-8CD0-06234FAB027E}" type="pres">
      <dgm:prSet presAssocID="{9D21E3FE-783E-4878-A340-4FA0093AD25B}" presName="node" presStyleLbl="node1" presStyleIdx="2" presStyleCnt="4">
        <dgm:presLayoutVars>
          <dgm:bulletEnabled val="1"/>
        </dgm:presLayoutVars>
      </dgm:prSet>
      <dgm:spPr/>
    </dgm:pt>
    <dgm:pt modelId="{048AB8DA-5C2C-4B08-BC29-AEBD10BC1971}" type="pres">
      <dgm:prSet presAssocID="{015B9751-F747-4F30-9980-7784E85ADA1B}" presName="sibTrans" presStyleLbl="sibTrans2D1" presStyleIdx="2" presStyleCnt="3"/>
      <dgm:spPr/>
    </dgm:pt>
    <dgm:pt modelId="{4D3A5115-66E7-4964-800C-B58DF3B9DBA1}" type="pres">
      <dgm:prSet presAssocID="{015B9751-F747-4F30-9980-7784E85ADA1B}" presName="connectorText" presStyleLbl="sibTrans2D1" presStyleIdx="2" presStyleCnt="3"/>
      <dgm:spPr/>
    </dgm:pt>
    <dgm:pt modelId="{7FFB0300-E6C8-4EAB-B08D-28F7EB9FC511}" type="pres">
      <dgm:prSet presAssocID="{799808BD-936C-4F0F-A226-C4E135DCB5FA}" presName="node" presStyleLbl="node1" presStyleIdx="3" presStyleCnt="4">
        <dgm:presLayoutVars>
          <dgm:bulletEnabled val="1"/>
        </dgm:presLayoutVars>
      </dgm:prSet>
      <dgm:spPr/>
    </dgm:pt>
  </dgm:ptLst>
  <dgm:cxnLst>
    <dgm:cxn modelId="{62EFC233-5804-4239-A098-076FABB7A5E6}" srcId="{121C03E7-8E80-4FC4-9A2A-61D0A12D53F0}" destId="{799808BD-936C-4F0F-A226-C4E135DCB5FA}" srcOrd="3" destOrd="0" parTransId="{85B466D9-CC3C-46FC-9F1C-FF79F53C0FE5}" sibTransId="{D28D995B-BC47-446B-B692-C05B07BDCA53}"/>
    <dgm:cxn modelId="{9E5E683F-3925-43C8-9DB0-073D092304C7}" type="presOf" srcId="{015B9751-F747-4F30-9980-7784E85ADA1B}" destId="{048AB8DA-5C2C-4B08-BC29-AEBD10BC1971}" srcOrd="0" destOrd="0" presId="urn:microsoft.com/office/officeart/2005/8/layout/process1"/>
    <dgm:cxn modelId="{6F443247-4756-49F7-B1E2-43B9E0833277}" type="presOf" srcId="{9D21E3FE-783E-4878-A340-4FA0093AD25B}" destId="{5DD215AF-5B8E-40F9-8CD0-06234FAB027E}" srcOrd="0" destOrd="0" presId="urn:microsoft.com/office/officeart/2005/8/layout/process1"/>
    <dgm:cxn modelId="{61D0D85F-877C-4C1D-909F-49018E2A335B}" srcId="{121C03E7-8E80-4FC4-9A2A-61D0A12D53F0}" destId="{4FD97354-A664-4D84-9153-D86794A4D0C2}" srcOrd="0" destOrd="0" parTransId="{6F7D779F-8711-49AB-9021-5E08C8E42CC4}" sibTransId="{FF2892B9-45BC-4593-B926-11D8D6388C03}"/>
    <dgm:cxn modelId="{CD4DB56C-322A-46B4-91FB-66B4F916AA1C}" type="presOf" srcId="{015B9751-F747-4F30-9980-7784E85ADA1B}" destId="{4D3A5115-66E7-4964-800C-B58DF3B9DBA1}" srcOrd="1" destOrd="0" presId="urn:microsoft.com/office/officeart/2005/8/layout/process1"/>
    <dgm:cxn modelId="{EC490582-6D2F-4C32-A3BD-2136D707CC08}" type="presOf" srcId="{FF2892B9-45BC-4593-B926-11D8D6388C03}" destId="{9C228DD8-F744-4885-8A9B-0E85E3AC4A85}" srcOrd="1" destOrd="0" presId="urn:microsoft.com/office/officeart/2005/8/layout/process1"/>
    <dgm:cxn modelId="{F7CF6493-FC8B-4819-A2D5-0B165DF89034}" type="presOf" srcId="{9296C41B-DB8C-4D9F-AB46-C5CB79746130}" destId="{FF2B32DE-7714-4958-829D-EEC1DAC805BE}" srcOrd="0" destOrd="0" presId="urn:microsoft.com/office/officeart/2005/8/layout/process1"/>
    <dgm:cxn modelId="{38B6729F-A401-46B6-BF7B-D144B52116F8}" type="presOf" srcId="{4FD97354-A664-4D84-9153-D86794A4D0C2}" destId="{74EF41BF-24BC-4D81-ABBA-B29851307453}" srcOrd="0" destOrd="0" presId="urn:microsoft.com/office/officeart/2005/8/layout/process1"/>
    <dgm:cxn modelId="{42ED79A6-0436-470F-8A04-7ADCD200C61F}" srcId="{121C03E7-8E80-4FC4-9A2A-61D0A12D53F0}" destId="{52234E55-5498-4078-A431-BC1EA134D0E6}" srcOrd="1" destOrd="0" parTransId="{A1D1BC36-A1DF-4039-B8B9-78E572DF9C4F}" sibTransId="{9296C41B-DB8C-4D9F-AB46-C5CB79746130}"/>
    <dgm:cxn modelId="{72143AB3-77D3-4008-8968-46B9DBD1065F}" srcId="{121C03E7-8E80-4FC4-9A2A-61D0A12D53F0}" destId="{9D21E3FE-783E-4878-A340-4FA0093AD25B}" srcOrd="2" destOrd="0" parTransId="{24846BCA-BE79-4607-986B-025EAF1BAD21}" sibTransId="{015B9751-F747-4F30-9980-7784E85ADA1B}"/>
    <dgm:cxn modelId="{C63F81BA-1BA8-4C0A-82BB-9B15DEEE6D9F}" type="presOf" srcId="{9296C41B-DB8C-4D9F-AB46-C5CB79746130}" destId="{CE2DA612-7BF0-40FE-B9F5-2D2F234F5C59}" srcOrd="1" destOrd="0" presId="urn:microsoft.com/office/officeart/2005/8/layout/process1"/>
    <dgm:cxn modelId="{DBBF02BC-D0C7-4A08-A41D-1A830D80A2A1}" type="presOf" srcId="{121C03E7-8E80-4FC4-9A2A-61D0A12D53F0}" destId="{8B643342-2CEA-40FE-8AB9-F7FADC7E90B1}" srcOrd="0" destOrd="0" presId="urn:microsoft.com/office/officeart/2005/8/layout/process1"/>
    <dgm:cxn modelId="{050D55C4-2E2B-44BE-88F8-AE44F3D39EFE}" type="presOf" srcId="{799808BD-936C-4F0F-A226-C4E135DCB5FA}" destId="{7FFB0300-E6C8-4EAB-B08D-28F7EB9FC511}" srcOrd="0" destOrd="0" presId="urn:microsoft.com/office/officeart/2005/8/layout/process1"/>
    <dgm:cxn modelId="{9997F3DF-9355-4146-8F2E-35D541F8A684}" type="presOf" srcId="{FF2892B9-45BC-4593-B926-11D8D6388C03}" destId="{8C2C3839-041A-4121-BBAC-8F2159A9E7D2}" srcOrd="0" destOrd="0" presId="urn:microsoft.com/office/officeart/2005/8/layout/process1"/>
    <dgm:cxn modelId="{867885EA-DE95-4FDB-9B90-1CF01A57C175}" type="presOf" srcId="{52234E55-5498-4078-A431-BC1EA134D0E6}" destId="{11125113-DA9F-4A74-B26D-35F9BF3FA7A7}" srcOrd="0" destOrd="0" presId="urn:microsoft.com/office/officeart/2005/8/layout/process1"/>
    <dgm:cxn modelId="{D752D00E-12A3-4835-94ED-23017FD43286}" type="presParOf" srcId="{8B643342-2CEA-40FE-8AB9-F7FADC7E90B1}" destId="{74EF41BF-24BC-4D81-ABBA-B29851307453}" srcOrd="0" destOrd="0" presId="urn:microsoft.com/office/officeart/2005/8/layout/process1"/>
    <dgm:cxn modelId="{D9DBB285-3490-4C7A-8EF1-F12A8C1FB37B}" type="presParOf" srcId="{8B643342-2CEA-40FE-8AB9-F7FADC7E90B1}" destId="{8C2C3839-041A-4121-BBAC-8F2159A9E7D2}" srcOrd="1" destOrd="0" presId="urn:microsoft.com/office/officeart/2005/8/layout/process1"/>
    <dgm:cxn modelId="{284A147D-8243-4936-8734-24CCFE960C95}" type="presParOf" srcId="{8C2C3839-041A-4121-BBAC-8F2159A9E7D2}" destId="{9C228DD8-F744-4885-8A9B-0E85E3AC4A85}" srcOrd="0" destOrd="0" presId="urn:microsoft.com/office/officeart/2005/8/layout/process1"/>
    <dgm:cxn modelId="{8EB67B4E-8E9D-46E6-9584-7119F48038B5}" type="presParOf" srcId="{8B643342-2CEA-40FE-8AB9-F7FADC7E90B1}" destId="{11125113-DA9F-4A74-B26D-35F9BF3FA7A7}" srcOrd="2" destOrd="0" presId="urn:microsoft.com/office/officeart/2005/8/layout/process1"/>
    <dgm:cxn modelId="{A67FE6E5-2DC3-40D4-BD3C-D9505606AA30}" type="presParOf" srcId="{8B643342-2CEA-40FE-8AB9-F7FADC7E90B1}" destId="{FF2B32DE-7714-4958-829D-EEC1DAC805BE}" srcOrd="3" destOrd="0" presId="urn:microsoft.com/office/officeart/2005/8/layout/process1"/>
    <dgm:cxn modelId="{EA958C0D-0573-4CCC-BA42-9C18740DB732}" type="presParOf" srcId="{FF2B32DE-7714-4958-829D-EEC1DAC805BE}" destId="{CE2DA612-7BF0-40FE-B9F5-2D2F234F5C59}" srcOrd="0" destOrd="0" presId="urn:microsoft.com/office/officeart/2005/8/layout/process1"/>
    <dgm:cxn modelId="{36B261DA-7B39-4ADA-AE01-C01DED210FB3}" type="presParOf" srcId="{8B643342-2CEA-40FE-8AB9-F7FADC7E90B1}" destId="{5DD215AF-5B8E-40F9-8CD0-06234FAB027E}" srcOrd="4" destOrd="0" presId="urn:microsoft.com/office/officeart/2005/8/layout/process1"/>
    <dgm:cxn modelId="{EFB6DE0A-96C0-4906-9870-2EF2EA63CECE}" type="presParOf" srcId="{8B643342-2CEA-40FE-8AB9-F7FADC7E90B1}" destId="{048AB8DA-5C2C-4B08-BC29-AEBD10BC1971}" srcOrd="5" destOrd="0" presId="urn:microsoft.com/office/officeart/2005/8/layout/process1"/>
    <dgm:cxn modelId="{6D8E06AE-DEAD-4C9C-A4AA-190862925E11}" type="presParOf" srcId="{048AB8DA-5C2C-4B08-BC29-AEBD10BC1971}" destId="{4D3A5115-66E7-4964-800C-B58DF3B9DBA1}" srcOrd="0" destOrd="0" presId="urn:microsoft.com/office/officeart/2005/8/layout/process1"/>
    <dgm:cxn modelId="{A77D1233-8111-4DFA-B496-413D6A20C3B0}" type="presParOf" srcId="{8B643342-2CEA-40FE-8AB9-F7FADC7E90B1}" destId="{7FFB0300-E6C8-4EAB-B08D-28F7EB9FC511}"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A93164-1890-48BE-B241-C6BB43940AD7}">
      <dsp:nvSpPr>
        <dsp:cNvPr id="0" name=""/>
        <dsp:cNvSpPr/>
      </dsp:nvSpPr>
      <dsp:spPr>
        <a:xfrm>
          <a:off x="5302" y="0"/>
          <a:ext cx="3764934" cy="1037229"/>
        </a:xfrm>
        <a:prstGeom prst="homePlat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6022" tIns="88011" rIns="44006" bIns="88011" numCol="1" spcCol="1270" anchor="ctr" anchorCtr="0">
          <a:noAutofit/>
        </a:bodyPr>
        <a:lstStyle/>
        <a:p>
          <a:pPr marL="0" lvl="0" indent="0" algn="ctr" defTabSz="1466850">
            <a:lnSpc>
              <a:spcPct val="90000"/>
            </a:lnSpc>
            <a:spcBef>
              <a:spcPct val="0"/>
            </a:spcBef>
            <a:spcAft>
              <a:spcPct val="35000"/>
            </a:spcAft>
            <a:buNone/>
          </a:pPr>
          <a:r>
            <a:rPr lang="zh-CN" altLang="en-US" sz="3300" kern="1200"/>
            <a:t>空闲分区表</a:t>
          </a:r>
        </a:p>
      </dsp:txBody>
      <dsp:txXfrm>
        <a:off x="5302" y="0"/>
        <a:ext cx="3505627" cy="1037229"/>
      </dsp:txXfrm>
    </dsp:sp>
    <dsp:sp modelId="{249230D8-55F8-43C2-B428-D0E068F8F025}">
      <dsp:nvSpPr>
        <dsp:cNvPr id="0" name=""/>
        <dsp:cNvSpPr/>
      </dsp:nvSpPr>
      <dsp:spPr>
        <a:xfrm>
          <a:off x="3017250" y="0"/>
          <a:ext cx="3764934" cy="1037229"/>
        </a:xfrm>
        <a:prstGeom prst="chevron">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88011" rIns="44006" bIns="88011"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空闲分区链表</a:t>
          </a:r>
          <a:endParaRPr lang="en-US" altLang="zh-CN" sz="3300" kern="1200" dirty="0"/>
        </a:p>
      </dsp:txBody>
      <dsp:txXfrm>
        <a:off x="3535865" y="0"/>
        <a:ext cx="2727705" cy="10372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B84CE0-9550-4830-9420-F24C58E14A81}">
      <dsp:nvSpPr>
        <dsp:cNvPr id="0" name=""/>
        <dsp:cNvSpPr/>
      </dsp:nvSpPr>
      <dsp:spPr>
        <a:xfrm>
          <a:off x="1424" y="0"/>
          <a:ext cx="2859837" cy="782529"/>
        </a:xfrm>
        <a:prstGeom prst="homePlat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zh-CN" altLang="en-US" sz="3400" kern="1200" dirty="0"/>
            <a:t>位示图</a:t>
          </a:r>
        </a:p>
      </dsp:txBody>
      <dsp:txXfrm>
        <a:off x="1424" y="0"/>
        <a:ext cx="2664205" cy="782529"/>
      </dsp:txXfrm>
    </dsp:sp>
    <dsp:sp modelId="{9489BABB-893D-401B-9F40-149C683EBD38}">
      <dsp:nvSpPr>
        <dsp:cNvPr id="0" name=""/>
        <dsp:cNvSpPr/>
      </dsp:nvSpPr>
      <dsp:spPr>
        <a:xfrm>
          <a:off x="2143350" y="0"/>
          <a:ext cx="3589558" cy="782529"/>
        </a:xfrm>
        <a:prstGeom prst="chevron">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zh-CN" altLang="en-US" sz="3400" kern="1200" dirty="0"/>
            <a:t>成组块链接法</a:t>
          </a:r>
        </a:p>
      </dsp:txBody>
      <dsp:txXfrm>
        <a:off x="2534615" y="0"/>
        <a:ext cx="2807029" cy="7825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C97CB2-4182-4516-8DEB-BB78CDECCC07}">
      <dsp:nvSpPr>
        <dsp:cNvPr id="0" name=""/>
        <dsp:cNvSpPr/>
      </dsp:nvSpPr>
      <dsp:spPr>
        <a:xfrm>
          <a:off x="2848014" y="48722"/>
          <a:ext cx="2533570" cy="2533570"/>
        </a:xfrm>
        <a:prstGeom prst="ellipse">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数据结构</a:t>
          </a:r>
          <a:endParaRPr lang="zh-CN" sz="3800" kern="1200"/>
        </a:p>
      </dsp:txBody>
      <dsp:txXfrm>
        <a:off x="3140349" y="389780"/>
        <a:ext cx="1948900" cy="803921"/>
      </dsp:txXfrm>
    </dsp:sp>
    <dsp:sp modelId="{1818BCBD-213F-4CF7-B2C5-C73F0EA49F97}">
      <dsp:nvSpPr>
        <dsp:cNvPr id="0" name=""/>
        <dsp:cNvSpPr/>
      </dsp:nvSpPr>
      <dsp:spPr>
        <a:xfrm>
          <a:off x="3968632" y="1169340"/>
          <a:ext cx="2533570" cy="2533570"/>
        </a:xfrm>
        <a:prstGeom prst="ellipse">
          <a:avLst/>
        </a:prstGeom>
        <a:gradFill rotWithShape="0">
          <a:gsLst>
            <a:gs pos="0">
              <a:schemeClr val="accent3">
                <a:alpha val="50000"/>
                <a:hueOff val="0"/>
                <a:satOff val="0"/>
                <a:lumOff val="0"/>
                <a:alphaOff val="0"/>
                <a:shade val="51000"/>
                <a:satMod val="130000"/>
              </a:schemeClr>
            </a:gs>
            <a:gs pos="80000">
              <a:schemeClr val="accent3">
                <a:alpha val="50000"/>
                <a:hueOff val="0"/>
                <a:satOff val="0"/>
                <a:lumOff val="0"/>
                <a:alphaOff val="0"/>
                <a:shade val="93000"/>
                <a:satMod val="130000"/>
              </a:schemeClr>
            </a:gs>
            <a:gs pos="100000">
              <a:schemeClr val="accent3">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文件操作</a:t>
          </a:r>
          <a:endParaRPr lang="zh-CN" sz="3800" kern="1200"/>
        </a:p>
      </dsp:txBody>
      <dsp:txXfrm>
        <a:off x="5332862" y="1461675"/>
        <a:ext cx="974450" cy="1948900"/>
      </dsp:txXfrm>
    </dsp:sp>
    <dsp:sp modelId="{5DC3FA3B-B640-4715-8B57-D5FEDCE9DF95}">
      <dsp:nvSpPr>
        <dsp:cNvPr id="0" name=""/>
        <dsp:cNvSpPr/>
      </dsp:nvSpPr>
      <dsp:spPr>
        <a:xfrm>
          <a:off x="2848014" y="2289957"/>
          <a:ext cx="2533570" cy="2533570"/>
        </a:xfrm>
        <a:prstGeom prst="ellipse">
          <a:avLst/>
        </a:prstGeom>
        <a:gradFill rotWithShape="0">
          <a:gsLst>
            <a:gs pos="0">
              <a:schemeClr val="accent4">
                <a:alpha val="50000"/>
                <a:hueOff val="0"/>
                <a:satOff val="0"/>
                <a:lumOff val="0"/>
                <a:alphaOff val="0"/>
                <a:shade val="51000"/>
                <a:satMod val="130000"/>
              </a:schemeClr>
            </a:gs>
            <a:gs pos="80000">
              <a:schemeClr val="accent4">
                <a:alpha val="50000"/>
                <a:hueOff val="0"/>
                <a:satOff val="0"/>
                <a:lumOff val="0"/>
                <a:alphaOff val="0"/>
                <a:shade val="93000"/>
                <a:satMod val="130000"/>
              </a:schemeClr>
            </a:gs>
            <a:gs pos="100000">
              <a:schemeClr val="accent4">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执行过程</a:t>
          </a:r>
          <a:endParaRPr lang="zh-CN" sz="3800" kern="1200"/>
        </a:p>
      </dsp:txBody>
      <dsp:txXfrm>
        <a:off x="3140349" y="3678549"/>
        <a:ext cx="1948900" cy="803921"/>
      </dsp:txXfrm>
    </dsp:sp>
    <dsp:sp modelId="{8810560E-7703-48D6-97AB-3C6CEE997D70}">
      <dsp:nvSpPr>
        <dsp:cNvPr id="0" name=""/>
        <dsp:cNvSpPr/>
      </dsp:nvSpPr>
      <dsp:spPr>
        <a:xfrm>
          <a:off x="1727397" y="1169340"/>
          <a:ext cx="2533570" cy="2533570"/>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文件共享</a:t>
          </a:r>
          <a:endParaRPr lang="zh-CN" sz="3800" kern="1200"/>
        </a:p>
      </dsp:txBody>
      <dsp:txXfrm>
        <a:off x="1922287" y="1461675"/>
        <a:ext cx="974450" cy="1948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12AC8A-7313-7F46-BB52-2581275B0ABF}">
      <dsp:nvSpPr>
        <dsp:cNvPr id="0" name=""/>
        <dsp:cNvSpPr/>
      </dsp:nvSpPr>
      <dsp:spPr>
        <a:xfrm>
          <a:off x="7233" y="1787562"/>
          <a:ext cx="2161877" cy="1297126"/>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zh-CN" sz="3000" kern="1200" baseline="0" dirty="0"/>
            <a:t>用户文件</a:t>
          </a:r>
          <a:r>
            <a:rPr lang="zh-CN" altLang="en-US" sz="3000" kern="1200" baseline="0" dirty="0"/>
            <a:t>打开</a:t>
          </a:r>
          <a:r>
            <a:rPr lang="zh-CN" sz="3000" kern="1200" baseline="0" dirty="0"/>
            <a:t>表</a:t>
          </a:r>
          <a:endParaRPr lang="zh-CN" sz="3000" kern="1200" dirty="0"/>
        </a:p>
      </dsp:txBody>
      <dsp:txXfrm>
        <a:off x="45225" y="1825554"/>
        <a:ext cx="2085893" cy="1221142"/>
      </dsp:txXfrm>
    </dsp:sp>
    <dsp:sp modelId="{9A9069C4-2F61-9A46-B931-C6B495930B56}">
      <dsp:nvSpPr>
        <dsp:cNvPr id="0" name=""/>
        <dsp:cNvSpPr/>
      </dsp:nvSpPr>
      <dsp:spPr>
        <a:xfrm>
          <a:off x="2385298" y="2168052"/>
          <a:ext cx="458317" cy="536145"/>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2385298" y="2275281"/>
        <a:ext cx="320822" cy="321687"/>
      </dsp:txXfrm>
    </dsp:sp>
    <dsp:sp modelId="{31854CBD-C6C1-A04D-9EF2-2CE02768BE4F}">
      <dsp:nvSpPr>
        <dsp:cNvPr id="0" name=""/>
        <dsp:cNvSpPr/>
      </dsp:nvSpPr>
      <dsp:spPr>
        <a:xfrm>
          <a:off x="3033861" y="1787562"/>
          <a:ext cx="2161877" cy="1297126"/>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zh-CN" sz="3000" kern="1200" baseline="0" dirty="0"/>
            <a:t>系统文件</a:t>
          </a:r>
          <a:r>
            <a:rPr lang="zh-CN" altLang="en-US" sz="3000" kern="1200" baseline="0" dirty="0"/>
            <a:t>打开</a:t>
          </a:r>
          <a:r>
            <a:rPr lang="zh-CN" sz="3000" kern="1200" baseline="0" dirty="0"/>
            <a:t>表</a:t>
          </a:r>
          <a:endParaRPr lang="zh-CN" sz="3000" kern="1200" dirty="0"/>
        </a:p>
      </dsp:txBody>
      <dsp:txXfrm>
        <a:off x="3071853" y="1825554"/>
        <a:ext cx="2085893" cy="1221142"/>
      </dsp:txXfrm>
    </dsp:sp>
    <dsp:sp modelId="{EA683494-F5BE-3E4F-A529-DC585CB26E0E}">
      <dsp:nvSpPr>
        <dsp:cNvPr id="0" name=""/>
        <dsp:cNvSpPr/>
      </dsp:nvSpPr>
      <dsp:spPr>
        <a:xfrm>
          <a:off x="5411926" y="2168052"/>
          <a:ext cx="458317" cy="536145"/>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5411926" y="2275281"/>
        <a:ext cx="320822" cy="321687"/>
      </dsp:txXfrm>
    </dsp:sp>
    <dsp:sp modelId="{8D96B8A1-A285-9546-8096-A750232FE510}">
      <dsp:nvSpPr>
        <dsp:cNvPr id="0" name=""/>
        <dsp:cNvSpPr/>
      </dsp:nvSpPr>
      <dsp:spPr>
        <a:xfrm>
          <a:off x="6060489" y="1787562"/>
          <a:ext cx="2161877" cy="1297126"/>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zh-CN" altLang="en-US" sz="3000" kern="1200" baseline="0" dirty="0"/>
            <a:t>内存</a:t>
          </a:r>
          <a:r>
            <a:rPr lang="en-US" altLang="zh-CN" sz="3000" kern="1200" baseline="0" dirty="0" err="1"/>
            <a:t>inode</a:t>
          </a:r>
          <a:r>
            <a:rPr lang="zh-CN" altLang="en-US" sz="3000" kern="1200" baseline="0" dirty="0"/>
            <a:t>表</a:t>
          </a:r>
          <a:r>
            <a:rPr lang="zh-CN" sz="3000" kern="1200" baseline="0" dirty="0"/>
            <a:t> </a:t>
          </a:r>
          <a:endParaRPr lang="zh-CN" sz="3000" kern="1200" dirty="0"/>
        </a:p>
      </dsp:txBody>
      <dsp:txXfrm>
        <a:off x="6098481" y="1825554"/>
        <a:ext cx="2085893" cy="12211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253235-67A6-424C-A83F-E9C9D27C9926}">
      <dsp:nvSpPr>
        <dsp:cNvPr id="0" name=""/>
        <dsp:cNvSpPr/>
      </dsp:nvSpPr>
      <dsp:spPr>
        <a:xfrm>
          <a:off x="3506018" y="79"/>
          <a:ext cx="1217562" cy="121756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create()</a:t>
          </a:r>
          <a:endParaRPr lang="zh-CN" sz="1800" kern="1200"/>
        </a:p>
      </dsp:txBody>
      <dsp:txXfrm>
        <a:off x="3684326" y="178387"/>
        <a:ext cx="860946" cy="860946"/>
      </dsp:txXfrm>
    </dsp:sp>
    <dsp:sp modelId="{72910CA8-5426-4890-ACB7-1AAA70148968}">
      <dsp:nvSpPr>
        <dsp:cNvPr id="0" name=""/>
        <dsp:cNvSpPr/>
      </dsp:nvSpPr>
      <dsp:spPr>
        <a:xfrm rot="1800000">
          <a:off x="4736537" y="855640"/>
          <a:ext cx="323141" cy="4109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4743031" y="913590"/>
        <a:ext cx="226199" cy="246557"/>
      </dsp:txXfrm>
    </dsp:sp>
    <dsp:sp modelId="{0BF2EBB8-3AE4-42A1-9A39-9842711638F0}">
      <dsp:nvSpPr>
        <dsp:cNvPr id="0" name=""/>
        <dsp:cNvSpPr/>
      </dsp:nvSpPr>
      <dsp:spPr>
        <a:xfrm>
          <a:off x="5088475" y="913711"/>
          <a:ext cx="1217562" cy="1217562"/>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open()</a:t>
          </a:r>
          <a:endParaRPr lang="zh-CN" sz="1800" kern="1200"/>
        </a:p>
      </dsp:txBody>
      <dsp:txXfrm>
        <a:off x="5266783" y="1092019"/>
        <a:ext cx="860946" cy="860946"/>
      </dsp:txXfrm>
    </dsp:sp>
    <dsp:sp modelId="{70194A26-9DD6-4915-829C-E75264E7E40B}">
      <dsp:nvSpPr>
        <dsp:cNvPr id="0" name=""/>
        <dsp:cNvSpPr/>
      </dsp:nvSpPr>
      <dsp:spPr>
        <a:xfrm rot="5400000">
          <a:off x="5535686" y="2221516"/>
          <a:ext cx="323141" cy="4109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5584157" y="2255230"/>
        <a:ext cx="226199" cy="246557"/>
      </dsp:txXfrm>
    </dsp:sp>
    <dsp:sp modelId="{821AD640-0C47-4541-8F50-852AC586BC66}">
      <dsp:nvSpPr>
        <dsp:cNvPr id="0" name=""/>
        <dsp:cNvSpPr/>
      </dsp:nvSpPr>
      <dsp:spPr>
        <a:xfrm>
          <a:off x="5088475" y="2740976"/>
          <a:ext cx="1217562" cy="1217562"/>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read()</a:t>
          </a:r>
          <a:endParaRPr lang="zh-CN" sz="1800" kern="1200"/>
        </a:p>
      </dsp:txBody>
      <dsp:txXfrm>
        <a:off x="5266783" y="2919284"/>
        <a:ext cx="860946" cy="860946"/>
      </dsp:txXfrm>
    </dsp:sp>
    <dsp:sp modelId="{6346AA76-9FEF-4A59-BBEC-EF537CD5DD09}">
      <dsp:nvSpPr>
        <dsp:cNvPr id="0" name=""/>
        <dsp:cNvSpPr/>
      </dsp:nvSpPr>
      <dsp:spPr>
        <a:xfrm rot="9000000">
          <a:off x="4752378" y="3596537"/>
          <a:ext cx="323141" cy="4109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rot="10800000">
        <a:off x="4842826" y="3654487"/>
        <a:ext cx="226199" cy="246557"/>
      </dsp:txXfrm>
    </dsp:sp>
    <dsp:sp modelId="{D99F2789-F6B1-4D68-B052-1ED12C3235ED}">
      <dsp:nvSpPr>
        <dsp:cNvPr id="0" name=""/>
        <dsp:cNvSpPr/>
      </dsp:nvSpPr>
      <dsp:spPr>
        <a:xfrm>
          <a:off x="3506018" y="3654608"/>
          <a:ext cx="1217562" cy="1217562"/>
        </a:xfrm>
        <a:prstGeom prst="ellipse">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write()</a:t>
          </a:r>
          <a:endParaRPr lang="zh-CN" sz="1800" kern="1200"/>
        </a:p>
      </dsp:txBody>
      <dsp:txXfrm>
        <a:off x="3684326" y="3832916"/>
        <a:ext cx="860946" cy="860946"/>
      </dsp:txXfrm>
    </dsp:sp>
    <dsp:sp modelId="{BAAB99C1-E1F7-4CEB-80A7-BCC73BA44826}">
      <dsp:nvSpPr>
        <dsp:cNvPr id="0" name=""/>
        <dsp:cNvSpPr/>
      </dsp:nvSpPr>
      <dsp:spPr>
        <a:xfrm rot="12600000">
          <a:off x="3169920" y="3605682"/>
          <a:ext cx="323141" cy="4109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rot="10800000">
        <a:off x="3260368" y="3712103"/>
        <a:ext cx="226199" cy="246557"/>
      </dsp:txXfrm>
    </dsp:sp>
    <dsp:sp modelId="{A8B0B443-9E56-43BD-9370-EF89E4006FB1}">
      <dsp:nvSpPr>
        <dsp:cNvPr id="0" name=""/>
        <dsp:cNvSpPr/>
      </dsp:nvSpPr>
      <dsp:spPr>
        <a:xfrm>
          <a:off x="1923561" y="2740976"/>
          <a:ext cx="1217562" cy="1217562"/>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close()</a:t>
          </a:r>
          <a:endParaRPr lang="zh-CN" sz="1800" kern="1200"/>
        </a:p>
      </dsp:txBody>
      <dsp:txXfrm>
        <a:off x="2101869" y="2919284"/>
        <a:ext cx="860946" cy="860946"/>
      </dsp:txXfrm>
    </dsp:sp>
    <dsp:sp modelId="{396C6316-81D3-4170-B82E-7D1214B4F64C}">
      <dsp:nvSpPr>
        <dsp:cNvPr id="0" name=""/>
        <dsp:cNvSpPr/>
      </dsp:nvSpPr>
      <dsp:spPr>
        <a:xfrm rot="16200000">
          <a:off x="2370771" y="2239807"/>
          <a:ext cx="323141" cy="410927"/>
        </a:xfrm>
        <a:prstGeom prst="rightArrow">
          <a:avLst>
            <a:gd name="adj1" fmla="val 60000"/>
            <a:gd name="adj2" fmla="val 5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2419242" y="2370463"/>
        <a:ext cx="226199" cy="246557"/>
      </dsp:txXfrm>
    </dsp:sp>
    <dsp:sp modelId="{26F96D7D-6829-49A2-8018-3C683B09332F}">
      <dsp:nvSpPr>
        <dsp:cNvPr id="0" name=""/>
        <dsp:cNvSpPr/>
      </dsp:nvSpPr>
      <dsp:spPr>
        <a:xfrm>
          <a:off x="1923561" y="913711"/>
          <a:ext cx="1217562" cy="121756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a:t>
          </a:r>
          <a:endParaRPr lang="zh-CN" sz="1800" kern="1200"/>
        </a:p>
      </dsp:txBody>
      <dsp:txXfrm>
        <a:off x="2101869" y="1092019"/>
        <a:ext cx="860946" cy="860946"/>
      </dsp:txXfrm>
    </dsp:sp>
    <dsp:sp modelId="{BCEC357B-ED71-4934-AD0F-F0684B4F9CAE}">
      <dsp:nvSpPr>
        <dsp:cNvPr id="0" name=""/>
        <dsp:cNvSpPr/>
      </dsp:nvSpPr>
      <dsp:spPr>
        <a:xfrm rot="19800000">
          <a:off x="3154080" y="864786"/>
          <a:ext cx="323141" cy="4109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3160574" y="971207"/>
        <a:ext cx="226199" cy="24655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A4E77F-ED3F-49E5-8031-2C988AD49901}">
      <dsp:nvSpPr>
        <dsp:cNvPr id="0" name=""/>
        <dsp:cNvSpPr/>
      </dsp:nvSpPr>
      <dsp:spPr>
        <a:xfrm>
          <a:off x="0" y="1009820"/>
          <a:ext cx="8229600" cy="1346427"/>
        </a:xfrm>
        <a:prstGeom prst="notched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1798EA-F70D-49E6-A99E-59E9F578A642}">
      <dsp:nvSpPr>
        <dsp:cNvPr id="0" name=""/>
        <dsp:cNvSpPr/>
      </dsp:nvSpPr>
      <dsp:spPr>
        <a:xfrm>
          <a:off x="3706" y="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rtl="0">
            <a:lnSpc>
              <a:spcPct val="90000"/>
            </a:lnSpc>
            <a:spcBef>
              <a:spcPct val="0"/>
            </a:spcBef>
            <a:spcAft>
              <a:spcPct val="35000"/>
            </a:spcAft>
            <a:buNone/>
          </a:pPr>
          <a:r>
            <a:rPr lang="zh-CN" sz="2200" kern="1200" baseline="0"/>
            <a:t>缓存数据写回磁盘</a:t>
          </a:r>
          <a:endParaRPr lang="zh-CN" sz="2200" kern="1200"/>
        </a:p>
      </dsp:txBody>
      <dsp:txXfrm>
        <a:off x="3706" y="0"/>
        <a:ext cx="1782946" cy="1346427"/>
      </dsp:txXfrm>
    </dsp:sp>
    <dsp:sp modelId="{0D238B20-318B-4E2A-933D-4DBE845A4E50}">
      <dsp:nvSpPr>
        <dsp:cNvPr id="0" name=""/>
        <dsp:cNvSpPr/>
      </dsp:nvSpPr>
      <dsp:spPr>
        <a:xfrm>
          <a:off x="726876" y="1514730"/>
          <a:ext cx="336606" cy="336606"/>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DCC594-FBA4-4593-96C6-5254C26EDAE5}">
      <dsp:nvSpPr>
        <dsp:cNvPr id="0" name=""/>
        <dsp:cNvSpPr/>
      </dsp:nvSpPr>
      <dsp:spPr>
        <a:xfrm>
          <a:off x="1875800" y="201964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zh-CN" sz="2200" kern="1200" baseline="0" dirty="0"/>
            <a:t>清理用户文件打开表</a:t>
          </a:r>
          <a:endParaRPr lang="zh-CN" sz="2200" kern="1200" dirty="0"/>
        </a:p>
      </dsp:txBody>
      <dsp:txXfrm>
        <a:off x="1875800" y="2019640"/>
        <a:ext cx="1782946" cy="1346427"/>
      </dsp:txXfrm>
    </dsp:sp>
    <dsp:sp modelId="{FE3668AE-1412-4F81-930D-126378D64DD9}">
      <dsp:nvSpPr>
        <dsp:cNvPr id="0" name=""/>
        <dsp:cNvSpPr/>
      </dsp:nvSpPr>
      <dsp:spPr>
        <a:xfrm>
          <a:off x="2598969" y="1514730"/>
          <a:ext cx="336606" cy="33660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48A0D1-3D1A-4CDE-8374-6C6E56B8A86F}">
      <dsp:nvSpPr>
        <dsp:cNvPr id="0" name=""/>
        <dsp:cNvSpPr/>
      </dsp:nvSpPr>
      <dsp:spPr>
        <a:xfrm>
          <a:off x="3747893" y="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rtl="0">
            <a:lnSpc>
              <a:spcPct val="90000"/>
            </a:lnSpc>
            <a:spcBef>
              <a:spcPct val="0"/>
            </a:spcBef>
            <a:spcAft>
              <a:spcPct val="35000"/>
            </a:spcAft>
            <a:buNone/>
          </a:pPr>
          <a:r>
            <a:rPr lang="zh-CN" sz="2200" kern="1200" baseline="0" dirty="0"/>
            <a:t>清理系统文件打开表</a:t>
          </a:r>
          <a:endParaRPr lang="zh-CN" sz="2200" kern="1200" dirty="0"/>
        </a:p>
      </dsp:txBody>
      <dsp:txXfrm>
        <a:off x="3747893" y="0"/>
        <a:ext cx="1782946" cy="1346427"/>
      </dsp:txXfrm>
    </dsp:sp>
    <dsp:sp modelId="{AB3F1996-0712-4B5C-BC0A-E3277BDA6F99}">
      <dsp:nvSpPr>
        <dsp:cNvPr id="0" name=""/>
        <dsp:cNvSpPr/>
      </dsp:nvSpPr>
      <dsp:spPr>
        <a:xfrm>
          <a:off x="4471063" y="1514730"/>
          <a:ext cx="336606" cy="336606"/>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B73D26B-1B56-E54F-BECD-891D372F2A81}">
      <dsp:nvSpPr>
        <dsp:cNvPr id="0" name=""/>
        <dsp:cNvSpPr/>
      </dsp:nvSpPr>
      <dsp:spPr>
        <a:xfrm>
          <a:off x="5619987" y="201964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zh-CN" altLang="en-US" sz="2200" kern="1200" dirty="0"/>
            <a:t>清理内存</a:t>
          </a:r>
          <a:r>
            <a:rPr lang="en-US" altLang="zh-CN" sz="2200" kern="1200" dirty="0"/>
            <a:t>inode</a:t>
          </a:r>
          <a:r>
            <a:rPr lang="zh-CN" altLang="en-US" sz="2200" kern="1200" dirty="0"/>
            <a:t>表</a:t>
          </a:r>
          <a:endParaRPr lang="zh-CN" sz="2200" kern="1200" dirty="0"/>
        </a:p>
      </dsp:txBody>
      <dsp:txXfrm>
        <a:off x="5619987" y="2019640"/>
        <a:ext cx="1782946" cy="1346427"/>
      </dsp:txXfrm>
    </dsp:sp>
    <dsp:sp modelId="{6BF1ABB4-DDF7-7A45-9DE4-F72A5DACC518}">
      <dsp:nvSpPr>
        <dsp:cNvPr id="0" name=""/>
        <dsp:cNvSpPr/>
      </dsp:nvSpPr>
      <dsp:spPr>
        <a:xfrm>
          <a:off x="6343156" y="1514730"/>
          <a:ext cx="336606" cy="336606"/>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F41BF-24BC-4D81-ABBA-B29851307453}">
      <dsp:nvSpPr>
        <dsp:cNvPr id="0" name=""/>
        <dsp:cNvSpPr/>
      </dsp:nvSpPr>
      <dsp:spPr>
        <a:xfrm>
          <a:off x="3360" y="0"/>
          <a:ext cx="1469341" cy="834409"/>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存取控制矩阵</a:t>
          </a:r>
        </a:p>
      </dsp:txBody>
      <dsp:txXfrm>
        <a:off x="27799" y="24439"/>
        <a:ext cx="1420463" cy="785531"/>
      </dsp:txXfrm>
    </dsp:sp>
    <dsp:sp modelId="{8C2C3839-041A-4121-BBAC-8F2159A9E7D2}">
      <dsp:nvSpPr>
        <dsp:cNvPr id="0" name=""/>
        <dsp:cNvSpPr/>
      </dsp:nvSpPr>
      <dsp:spPr>
        <a:xfrm>
          <a:off x="1619636" y="235006"/>
          <a:ext cx="311500" cy="364396"/>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619636" y="307885"/>
        <a:ext cx="218050" cy="218638"/>
      </dsp:txXfrm>
    </dsp:sp>
    <dsp:sp modelId="{11125113-DA9F-4A74-B26D-35F9BF3FA7A7}">
      <dsp:nvSpPr>
        <dsp:cNvPr id="0" name=""/>
        <dsp:cNvSpPr/>
      </dsp:nvSpPr>
      <dsp:spPr>
        <a:xfrm>
          <a:off x="2060438" y="0"/>
          <a:ext cx="1469341" cy="834409"/>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存取控制表</a:t>
          </a:r>
          <a:endParaRPr lang="zh-CN" altLang="en-US" sz="1900" kern="1200" dirty="0"/>
        </a:p>
      </dsp:txBody>
      <dsp:txXfrm>
        <a:off x="2084877" y="24439"/>
        <a:ext cx="1420463" cy="785531"/>
      </dsp:txXfrm>
    </dsp:sp>
    <dsp:sp modelId="{FF2B32DE-7714-4958-829D-EEC1DAC805BE}">
      <dsp:nvSpPr>
        <dsp:cNvPr id="0" name=""/>
        <dsp:cNvSpPr/>
      </dsp:nvSpPr>
      <dsp:spPr>
        <a:xfrm>
          <a:off x="3676713" y="235006"/>
          <a:ext cx="311500" cy="364396"/>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3676713" y="307885"/>
        <a:ext cx="218050" cy="218638"/>
      </dsp:txXfrm>
    </dsp:sp>
    <dsp:sp modelId="{5DD215AF-5B8E-40F9-8CD0-06234FAB027E}">
      <dsp:nvSpPr>
        <dsp:cNvPr id="0" name=""/>
        <dsp:cNvSpPr/>
      </dsp:nvSpPr>
      <dsp:spPr>
        <a:xfrm>
          <a:off x="4117516" y="0"/>
          <a:ext cx="1469341" cy="834409"/>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口令</a:t>
          </a:r>
          <a:endParaRPr lang="zh-CN" altLang="en-US" sz="1900" kern="1200" dirty="0"/>
        </a:p>
      </dsp:txBody>
      <dsp:txXfrm>
        <a:off x="4141955" y="24439"/>
        <a:ext cx="1420463" cy="785531"/>
      </dsp:txXfrm>
    </dsp:sp>
    <dsp:sp modelId="{048AB8DA-5C2C-4B08-BC29-AEBD10BC1971}">
      <dsp:nvSpPr>
        <dsp:cNvPr id="0" name=""/>
        <dsp:cNvSpPr/>
      </dsp:nvSpPr>
      <dsp:spPr>
        <a:xfrm>
          <a:off x="5733791" y="235006"/>
          <a:ext cx="311500" cy="364396"/>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5733791" y="307885"/>
        <a:ext cx="218050" cy="218638"/>
      </dsp:txXfrm>
    </dsp:sp>
    <dsp:sp modelId="{7FFB0300-E6C8-4EAB-B08D-28F7EB9FC511}">
      <dsp:nvSpPr>
        <dsp:cNvPr id="0" name=""/>
        <dsp:cNvSpPr/>
      </dsp:nvSpPr>
      <dsp:spPr>
        <a:xfrm>
          <a:off x="6174594" y="0"/>
          <a:ext cx="1469341" cy="834409"/>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密码</a:t>
          </a:r>
          <a:endParaRPr lang="zh-CN" altLang="en-US" sz="1900" kern="1200" dirty="0"/>
        </a:p>
      </dsp:txBody>
      <dsp:txXfrm>
        <a:off x="6199033" y="24439"/>
        <a:ext cx="1420463" cy="785531"/>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image" Target="../media/image5.emf"/></Relationships>
</file>

<file path=ppt/media/audio1.wav>
</file>

<file path=ppt/media/image10.png>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tiff>
</file>

<file path=ppt/media/image2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3C0D16-2F6A-4327-A639-C1806F9F2742}" type="datetimeFigureOut">
              <a:rPr lang="zh-CN" altLang="en-US" smtClean="0"/>
              <a:t>2020/12/16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0970FC-E299-456B-9B7A-CDEDEACB6FD4}" type="slidenum">
              <a:rPr lang="zh-CN" altLang="en-US" smtClean="0"/>
              <a:t>‹#›</a:t>
            </a:fld>
            <a:endParaRPr lang="zh-CN" altLang="en-US"/>
          </a:p>
        </p:txBody>
      </p:sp>
    </p:spTree>
    <p:extLst>
      <p:ext uri="{BB962C8B-B14F-4D97-AF65-F5344CB8AC3E}">
        <p14:creationId xmlns:p14="http://schemas.microsoft.com/office/powerpoint/2010/main" val="1535589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man7.org/training/download/lusp_fileio_slides.pdf"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2</a:t>
            </a:fld>
            <a:endParaRPr lang="zh-CN" altLang="en-US"/>
          </a:p>
        </p:txBody>
      </p:sp>
    </p:spTree>
    <p:extLst>
      <p:ext uri="{BB962C8B-B14F-4D97-AF65-F5344CB8AC3E}">
        <p14:creationId xmlns:p14="http://schemas.microsoft.com/office/powerpoint/2010/main" val="745262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组织的时候前面的块只有一块，所有的都挂在后面。</a:t>
            </a:r>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10</a:t>
            </a:fld>
            <a:endParaRPr lang="zh-CN" altLang="en-US"/>
          </a:p>
        </p:txBody>
      </p:sp>
    </p:spTree>
    <p:extLst>
      <p:ext uri="{BB962C8B-B14F-4D97-AF65-F5344CB8AC3E}">
        <p14:creationId xmlns:p14="http://schemas.microsoft.com/office/powerpoint/2010/main" val="3777267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401</a:t>
            </a:r>
            <a:endParaRPr kumimoji="1" lang="zh-CN" altLang="en-US" dirty="0"/>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12</a:t>
            </a:fld>
            <a:endParaRPr lang="zh-CN" altLang="en-US"/>
          </a:p>
        </p:txBody>
      </p:sp>
    </p:spTree>
    <p:extLst>
      <p:ext uri="{BB962C8B-B14F-4D97-AF65-F5344CB8AC3E}">
        <p14:creationId xmlns:p14="http://schemas.microsoft.com/office/powerpoint/2010/main" val="585252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stdin(0), </a:t>
            </a:r>
            <a:r>
              <a:rPr lang="en-US" altLang="zh-CN" dirty="0" err="1"/>
              <a:t>stdout</a:t>
            </a:r>
            <a:r>
              <a:rPr lang="en-US" altLang="zh-CN" dirty="0"/>
              <a:t>(1), stderr(2)</a:t>
            </a:r>
          </a:p>
          <a:p>
            <a:r>
              <a:rPr lang="en-US" altLang="zh-CN" dirty="0"/>
              <a:t>command</a:t>
            </a:r>
            <a:r>
              <a:rPr lang="zh-CN" altLang="en-US" dirty="0"/>
              <a:t> </a:t>
            </a:r>
            <a:r>
              <a:rPr lang="en-US" altLang="zh-CN" dirty="0"/>
              <a:t>&gt;</a:t>
            </a:r>
            <a:r>
              <a:rPr lang="en-US" altLang="zh-CN" dirty="0" err="1"/>
              <a:t>out.txt</a:t>
            </a:r>
            <a:r>
              <a:rPr lang="zh-CN" altLang="en-US" dirty="0"/>
              <a:t> </a:t>
            </a:r>
            <a:r>
              <a:rPr lang="en-US" altLang="zh-CN" dirty="0"/>
              <a:t>2&gt;/dev/null</a:t>
            </a:r>
          </a:p>
          <a:p>
            <a:r>
              <a:rPr lang="en-US" altLang="zh-CN" dirty="0"/>
              <a:t>command</a:t>
            </a:r>
            <a:r>
              <a:rPr lang="zh-CN" altLang="en-US" dirty="0"/>
              <a:t> </a:t>
            </a:r>
            <a:r>
              <a:rPr lang="en-US" altLang="zh-CN" dirty="0"/>
              <a:t>&gt;</a:t>
            </a:r>
            <a:r>
              <a:rPr lang="en-US" altLang="zh-CN" dirty="0" err="1"/>
              <a:t>out.txt</a:t>
            </a:r>
            <a:r>
              <a:rPr lang="zh-CN" altLang="en-US" dirty="0"/>
              <a:t> </a:t>
            </a:r>
            <a:r>
              <a:rPr lang="en-US" altLang="zh-CN" dirty="0"/>
              <a:t>2&gt;&amp;1</a:t>
            </a:r>
          </a:p>
          <a:p>
            <a:endParaRPr kumimoji="1" lang="zh-CN" altLang="en-US" dirty="0"/>
          </a:p>
        </p:txBody>
      </p:sp>
      <p:sp>
        <p:nvSpPr>
          <p:cNvPr id="4" name="灯片编号占位符 3"/>
          <p:cNvSpPr>
            <a:spLocks noGrp="1"/>
          </p:cNvSpPr>
          <p:nvPr>
            <p:ph type="sldNum" sz="quarter" idx="5"/>
          </p:nvPr>
        </p:nvSpPr>
        <p:spPr/>
        <p:txBody>
          <a:bodyPr/>
          <a:lstStyle/>
          <a:p>
            <a:fld id="{460970FC-E299-456B-9B7A-CDEDEACB6FD4}" type="slidenum">
              <a:rPr lang="zh-CN" altLang="en-US" smtClean="0"/>
              <a:t>20</a:t>
            </a:fld>
            <a:endParaRPr lang="zh-CN" altLang="en-US"/>
          </a:p>
        </p:txBody>
      </p:sp>
    </p:spTree>
    <p:extLst>
      <p:ext uri="{BB962C8B-B14F-4D97-AF65-F5344CB8AC3E}">
        <p14:creationId xmlns:p14="http://schemas.microsoft.com/office/powerpoint/2010/main" val="3493972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Placeholder 2"/>
          <p:cNvSpPr>
            <a:spLocks noGrp="1" noRot="1" noChangeAspect="1" noChangeArrowheads="1" noTextEdit="1"/>
          </p:cNvSpPr>
          <p:nvPr>
            <p:ph type="sldImg"/>
          </p:nvPr>
        </p:nvSpPr>
        <p:spPr>
          <a:ln/>
        </p:spPr>
      </p:sp>
      <p:sp>
        <p:nvSpPr>
          <p:cNvPr id="126979" name="Placeholder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zh-CN"/>
          </a:p>
        </p:txBody>
      </p:sp>
    </p:spTree>
    <p:extLst>
      <p:ext uri="{BB962C8B-B14F-4D97-AF65-F5344CB8AC3E}">
        <p14:creationId xmlns:p14="http://schemas.microsoft.com/office/powerpoint/2010/main" val="1358336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http://man7.org/training/download/lusp_fileio_slides.pdf</a:t>
            </a:r>
            <a:endParaRPr kumimoji="1" lang="zh-CN" altLang="en-US" dirty="0"/>
          </a:p>
        </p:txBody>
      </p:sp>
      <p:sp>
        <p:nvSpPr>
          <p:cNvPr id="4" name="灯片编号占位符 3"/>
          <p:cNvSpPr>
            <a:spLocks noGrp="1"/>
          </p:cNvSpPr>
          <p:nvPr>
            <p:ph type="sldNum" sz="quarter" idx="5"/>
          </p:nvPr>
        </p:nvSpPr>
        <p:spPr/>
        <p:txBody>
          <a:bodyPr/>
          <a:lstStyle/>
          <a:p>
            <a:fld id="{460970FC-E299-456B-9B7A-CDEDEACB6FD4}" type="slidenum">
              <a:rPr lang="zh-CN" altLang="en-US" smtClean="0"/>
              <a:t>22</a:t>
            </a:fld>
            <a:endParaRPr lang="zh-CN" altLang="en-US"/>
          </a:p>
        </p:txBody>
      </p:sp>
    </p:spTree>
    <p:extLst>
      <p:ext uri="{BB962C8B-B14F-4D97-AF65-F5344CB8AC3E}">
        <p14:creationId xmlns:p14="http://schemas.microsoft.com/office/powerpoint/2010/main" val="1045715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a:solidFill>
                  <a:schemeClr val="tx1"/>
                </a:solidFill>
                <a:effectLst/>
                <a:latin typeface="+mn-lt"/>
                <a:ea typeface="+mn-ea"/>
                <a:cs typeface="+mn-cs"/>
              </a:rPr>
              <a:t>One interesting consequence of this is that reads and writes in one process can affect another process. If the parent reads or writes, it will move the offset pointer in the open file table entry -- this will affect the parent and all children. The same is of course true of operations performed by the children.</a:t>
            </a:r>
            <a:endParaRPr kumimoji="1" lang="zh-CN" altLang="en-US"/>
          </a:p>
        </p:txBody>
      </p:sp>
      <p:sp>
        <p:nvSpPr>
          <p:cNvPr id="4" name="灯片编号占位符 3"/>
          <p:cNvSpPr>
            <a:spLocks noGrp="1"/>
          </p:cNvSpPr>
          <p:nvPr>
            <p:ph type="sldNum" sz="quarter" idx="5"/>
          </p:nvPr>
        </p:nvSpPr>
        <p:spPr/>
        <p:txBody>
          <a:bodyPr/>
          <a:lstStyle/>
          <a:p>
            <a:fld id="{460970FC-E299-456B-9B7A-CDEDEACB6FD4}" type="slidenum">
              <a:rPr lang="zh-CN" altLang="en-US" smtClean="0"/>
              <a:t>26</a:t>
            </a:fld>
            <a:endParaRPr lang="zh-CN" altLang="en-US"/>
          </a:p>
        </p:txBody>
      </p:sp>
    </p:spTree>
    <p:extLst>
      <p:ext uri="{BB962C8B-B14F-4D97-AF65-F5344CB8AC3E}">
        <p14:creationId xmlns:p14="http://schemas.microsoft.com/office/powerpoint/2010/main" val="4036613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en-US" dirty="0"/>
              <a:t>A: cache</a:t>
            </a:r>
          </a:p>
          <a:p>
            <a:endParaRPr kumimoji="1"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Now that a file has been created, it can be used for I/O. First, though, it must be opened. The open() call passes a file name to the logical file system. The open() system call first searches the system-wide open-file table to see if the file is already in use by another process. If it is, a per-process open-file table entry is created pointing to the existing system-wide open-file table. This algorithm can save substantial overhead. If the file is not already open, the directory structure is searched for the given file name. Parts of the directory structure are usually cached in memory to speed directory operations. Once the file is found, the FCB is copied into a system-wide open-file table in memory. This table not only stores the FCB but also tracks the number of processes that have the file open. </a:t>
            </a:r>
            <a:endParaRPr lang="en-US" altLang="zh-CN" dirty="0"/>
          </a:p>
          <a:p>
            <a:endParaRPr kumimoji="1" lang="zh-CN" altLang="en-US" dirty="0"/>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33</a:t>
            </a:fld>
            <a:endParaRPr lang="zh-CN" altLang="en-US"/>
          </a:p>
        </p:txBody>
      </p:sp>
    </p:spTree>
    <p:extLst>
      <p:ext uri="{BB962C8B-B14F-4D97-AF65-F5344CB8AC3E}">
        <p14:creationId xmlns:p14="http://schemas.microsoft.com/office/powerpoint/2010/main" val="2340348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normAutofit/>
          </a:bodyPr>
          <a:lstStyle>
            <a:lvl1pPr algn="ctr">
              <a:defRPr sz="4800" b="1" cap="none" spc="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defRPr>
            </a:lvl1p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normAutofit/>
          </a:bodyPr>
          <a:lstStyle>
            <a:lvl1pPr marL="0" indent="0" algn="ctr">
              <a:buNone/>
              <a:defRPr sz="2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B6F6705D-86D0-FF4A-8C9B-2FC03782E1DC}"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cxnSp>
        <p:nvCxnSpPr>
          <p:cNvPr id="8" name="直接连接符 7"/>
          <p:cNvCxnSpPr/>
          <p:nvPr userDrawn="1"/>
        </p:nvCxnSpPr>
        <p:spPr>
          <a:xfrm>
            <a:off x="685800" y="3600450"/>
            <a:ext cx="7772400"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4111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3503FD5-EC81-A543-8552-D9741760E422}" type="datetime5">
              <a:t>2020/12/16</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130824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E0BE29-0DE7-B742-9608-465677198E01}"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1222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92EFF62-1099-2F49-9EBE-289C8A602177}"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410965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文本占位符 2"/>
          <p:cNvSpPr>
            <a:spLocks noGrp="1"/>
          </p:cNvSpPr>
          <p:nvPr>
            <p:ph type="body" sz="half" idx="1"/>
          </p:nvPr>
        </p:nvSpPr>
        <p:spPr>
          <a:xfrm>
            <a:off x="395288" y="1196975"/>
            <a:ext cx="4171950"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19638" y="1196975"/>
            <a:ext cx="4173537"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07797204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TwoObj">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文本占位符 2"/>
          <p:cNvSpPr>
            <a:spLocks noGrp="1"/>
          </p:cNvSpPr>
          <p:nvPr>
            <p:ph type="body" sz="half" idx="1"/>
          </p:nvPr>
        </p:nvSpPr>
        <p:spPr>
          <a:xfrm>
            <a:off x="395288" y="1196975"/>
            <a:ext cx="4171950"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719638" y="1196975"/>
            <a:ext cx="4173537" cy="2371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719638" y="3721100"/>
            <a:ext cx="4173537" cy="2371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00154027"/>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表格占位符 2"/>
          <p:cNvSpPr>
            <a:spLocks noGrp="1"/>
          </p:cNvSpPr>
          <p:nvPr>
            <p:ph type="tbl" idx="1"/>
          </p:nvPr>
        </p:nvSpPr>
        <p:spPr>
          <a:xfrm>
            <a:off x="395288" y="1196975"/>
            <a:ext cx="8497887" cy="4895850"/>
          </a:xfrm>
        </p:spPr>
        <p:txBody>
          <a:bodyPr/>
          <a:lstStyle/>
          <a:p>
            <a:endParaRPr lang="zh-CN" altLang="en-US"/>
          </a:p>
        </p:txBody>
      </p:sp>
    </p:spTree>
    <p:extLst>
      <p:ext uri="{BB962C8B-B14F-4D97-AF65-F5344CB8AC3E}">
        <p14:creationId xmlns:p14="http://schemas.microsoft.com/office/powerpoint/2010/main" val="3662968037"/>
      </p:ext>
    </p:extLst>
  </p:cSld>
  <p:clrMapOvr>
    <a:masterClrMapping/>
  </p:clrMapOvr>
  <p:transition>
    <p:sndAc>
      <p:stSnd>
        <p:snd r:embed="rId1" name="chimes.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xAndChart">
  <p:cSld name="标题，文本与图表">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2362200"/>
            <a:ext cx="3924300" cy="3733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图表占位符 3"/>
          <p:cNvSpPr>
            <a:spLocks noGrp="1"/>
          </p:cNvSpPr>
          <p:nvPr>
            <p:ph type="chart" sz="half" idx="2"/>
          </p:nvPr>
        </p:nvSpPr>
        <p:spPr>
          <a:xfrm>
            <a:off x="4991100" y="2362200"/>
            <a:ext cx="3924300" cy="3733800"/>
          </a:xfrm>
        </p:spPr>
        <p:txBody>
          <a:bodyPr/>
          <a:lstStyle/>
          <a:p>
            <a:endParaRPr lang="zh-CN" altLang="en-US"/>
          </a:p>
        </p:txBody>
      </p:sp>
      <p:sp>
        <p:nvSpPr>
          <p:cNvPr id="5" name="日期占位符 4"/>
          <p:cNvSpPr>
            <a:spLocks noGrp="1"/>
          </p:cNvSpPr>
          <p:nvPr>
            <p:ph type="dt" sz="half" idx="10"/>
          </p:nvPr>
        </p:nvSpPr>
        <p:spPr>
          <a:xfrm>
            <a:off x="7010400" y="6553200"/>
            <a:ext cx="1905000" cy="304800"/>
          </a:xfrm>
        </p:spPr>
        <p:txBody>
          <a:bodyPr/>
          <a:lstStyle>
            <a:lvl1pPr>
              <a:defRPr/>
            </a:lvl1pPr>
          </a:lstStyle>
          <a:p>
            <a:fld id="{14E38945-C07D-F44F-BA39-43A4C4A9B4D1}" type="datetime5">
              <a:t>2020/12/16</a:t>
            </a:fld>
            <a:endParaRPr lang="en-US" altLang="zh-CN"/>
          </a:p>
        </p:txBody>
      </p:sp>
      <p:sp>
        <p:nvSpPr>
          <p:cNvPr id="6" name="页脚占位符 5"/>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a:xfrm>
            <a:off x="84138" y="6343650"/>
            <a:ext cx="587375" cy="488950"/>
          </a:xfrm>
        </p:spPr>
        <p:txBody>
          <a:bodyPr/>
          <a:lstStyle>
            <a:lvl1pPr>
              <a:defRPr/>
            </a:lvl1pPr>
          </a:lstStyle>
          <a:p>
            <a:fld id="{C0888DB0-9A32-4B9E-8E22-FA9EA2E04702}" type="slidenum">
              <a:rPr lang="en-US" altLang="zh-CN"/>
              <a:pPr/>
              <a:t>‹#›</a:t>
            </a:fld>
            <a:endParaRPr lang="en-US" altLang="zh-CN"/>
          </a:p>
        </p:txBody>
      </p:sp>
    </p:spTree>
    <p:extLst>
      <p:ext uri="{BB962C8B-B14F-4D97-AF65-F5344CB8AC3E}">
        <p14:creationId xmlns:p14="http://schemas.microsoft.com/office/powerpoint/2010/main" val="3476954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dgm">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SmartArt 占位符 2"/>
          <p:cNvSpPr>
            <a:spLocks noGrp="1"/>
          </p:cNvSpPr>
          <p:nvPr>
            <p:ph type="dgm" idx="1"/>
          </p:nvPr>
        </p:nvSpPr>
        <p:spPr>
          <a:xfrm>
            <a:off x="914400" y="2362200"/>
            <a:ext cx="8001000" cy="3733800"/>
          </a:xfrm>
        </p:spPr>
        <p:txBody>
          <a:bodyPr/>
          <a:lstStyle/>
          <a:p>
            <a:endParaRPr lang="zh-CN" altLang="en-US"/>
          </a:p>
        </p:txBody>
      </p:sp>
      <p:sp>
        <p:nvSpPr>
          <p:cNvPr id="4" name="日期占位符 3"/>
          <p:cNvSpPr>
            <a:spLocks noGrp="1"/>
          </p:cNvSpPr>
          <p:nvPr>
            <p:ph type="dt" sz="half" idx="10"/>
          </p:nvPr>
        </p:nvSpPr>
        <p:spPr>
          <a:xfrm>
            <a:off x="7010400" y="6553200"/>
            <a:ext cx="1905000" cy="304800"/>
          </a:xfrm>
        </p:spPr>
        <p:txBody>
          <a:bodyPr/>
          <a:lstStyle>
            <a:lvl1pPr>
              <a:defRPr/>
            </a:lvl1pPr>
          </a:lstStyle>
          <a:p>
            <a:fld id="{EBFC41B6-21C3-4A49-9FAF-2C9A5A908754}" type="datetime5">
              <a:t>2020/12/16</a:t>
            </a:fld>
            <a:endParaRPr lang="en-US" altLang="zh-CN"/>
          </a:p>
        </p:txBody>
      </p:sp>
      <p:sp>
        <p:nvSpPr>
          <p:cNvPr id="5" name="页脚占位符 4"/>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6" name="灯片编号占位符 5"/>
          <p:cNvSpPr>
            <a:spLocks noGrp="1"/>
          </p:cNvSpPr>
          <p:nvPr>
            <p:ph type="sldNum" sz="quarter" idx="12"/>
          </p:nvPr>
        </p:nvSpPr>
        <p:spPr>
          <a:xfrm>
            <a:off x="84138" y="6343650"/>
            <a:ext cx="587375" cy="488950"/>
          </a:xfrm>
        </p:spPr>
        <p:txBody>
          <a:bodyPr/>
          <a:lstStyle>
            <a:lvl1pPr>
              <a:defRPr/>
            </a:lvl1pPr>
          </a:lstStyle>
          <a:p>
            <a:fld id="{2432B608-FF0F-4EDF-85C7-C9B9C7B0EB8B}" type="slidenum">
              <a:rPr lang="en-US" altLang="zh-CN"/>
              <a:pPr/>
              <a:t>‹#›</a:t>
            </a:fld>
            <a:endParaRPr lang="en-US" altLang="zh-CN"/>
          </a:p>
        </p:txBody>
      </p:sp>
    </p:spTree>
    <p:extLst>
      <p:ext uri="{BB962C8B-B14F-4D97-AF65-F5344CB8AC3E}">
        <p14:creationId xmlns:p14="http://schemas.microsoft.com/office/powerpoint/2010/main" val="2940647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OverObj">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2362200"/>
            <a:ext cx="8001000" cy="17907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914400" y="4305300"/>
            <a:ext cx="8001000" cy="17907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7010400" y="6553200"/>
            <a:ext cx="1905000" cy="304800"/>
          </a:xfrm>
        </p:spPr>
        <p:txBody>
          <a:bodyPr/>
          <a:lstStyle>
            <a:lvl1pPr>
              <a:defRPr/>
            </a:lvl1pPr>
          </a:lstStyle>
          <a:p>
            <a:fld id="{BA078575-50AB-904F-B827-A2C3598B6C31}" type="datetime5">
              <a:t>2020/12/16</a:t>
            </a:fld>
            <a:endParaRPr lang="en-US" altLang="zh-CN"/>
          </a:p>
        </p:txBody>
      </p:sp>
      <p:sp>
        <p:nvSpPr>
          <p:cNvPr id="6" name="页脚占位符 5"/>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a:xfrm>
            <a:off x="84138" y="6343650"/>
            <a:ext cx="587375" cy="488950"/>
          </a:xfrm>
        </p:spPr>
        <p:txBody>
          <a:bodyPr/>
          <a:lstStyle>
            <a:lvl1pPr>
              <a:defRPr/>
            </a:lvl1pPr>
          </a:lstStyle>
          <a:p>
            <a:fld id="{05DAFC58-3BAC-48BA-B493-DE8481A2A0A7}" type="slidenum">
              <a:rPr lang="en-US" altLang="zh-CN"/>
              <a:pPr/>
              <a:t>‹#›</a:t>
            </a:fld>
            <a:endParaRPr lang="en-US" altLang="zh-CN"/>
          </a:p>
        </p:txBody>
      </p:sp>
    </p:spTree>
    <p:extLst>
      <p:ext uri="{BB962C8B-B14F-4D97-AF65-F5344CB8AC3E}">
        <p14:creationId xmlns:p14="http://schemas.microsoft.com/office/powerpoint/2010/main" val="173547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174D2D-E97A-5B45-92B2-6672671A9276}"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128402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none" spc="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defRPr>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8227FF5-234F-BE4D-951B-87184C431F27}"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703845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332B91F-836B-E944-882A-11CDE210434E}" type="datetime5">
              <a:t>2020/12/16</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169211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59C02C1-CDE7-7341-A29F-256C70CA8046}" type="datetime5">
              <a:t>2020/12/16</a:t>
            </a:fld>
            <a:endParaRPr lang="zh-CN" altLang="en-US"/>
          </a:p>
        </p:txBody>
      </p:sp>
      <p:sp>
        <p:nvSpPr>
          <p:cNvPr id="8" name="页脚占位符 7"/>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9" name="灯片编号占位符 8"/>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013984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73A8925-CBB1-5D4B-9FAA-0D706590FE3D}"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733700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4C9188-22A7-F242-B679-F0F0D4293679}"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750101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7E36FE1-37F1-D949-BF81-5FE7F1E10CF4}"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a:t>
            </a:fld>
            <a:endParaRPr lang="zh-CN" altLang="en-US"/>
          </a:p>
        </p:txBody>
      </p:sp>
      <p:sp>
        <p:nvSpPr>
          <p:cNvPr id="5" name="Rectangle 6"/>
          <p:cNvSpPr/>
          <p:nvPr userDrawn="1"/>
        </p:nvSpPr>
        <p:spPr>
          <a:xfrm>
            <a:off x="0" y="0"/>
            <a:ext cx="9144000" cy="1801503"/>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0">
              <a:latin typeface="Arial Unicode MS" pitchFamily="34" charset="-122"/>
              <a:ea typeface="华文细黑" pitchFamily="2" charset="-122"/>
            </a:endParaRPr>
          </a:p>
        </p:txBody>
      </p:sp>
    </p:spTree>
    <p:extLst>
      <p:ext uri="{BB962C8B-B14F-4D97-AF65-F5344CB8AC3E}">
        <p14:creationId xmlns:p14="http://schemas.microsoft.com/office/powerpoint/2010/main" val="2872990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7A4BA3-5136-8540-86EB-0597EB231D7F}" type="datetime5">
              <a:t>2020/12/16</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041621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1"/>
            <a:ext cx="9144000" cy="1144678"/>
          </a:xfrm>
          <a:prstGeom prst="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0">
              <a:latin typeface="Arial Unicode MS" pitchFamily="34" charset="-122"/>
              <a:ea typeface="华文细黑" pitchFamily="2" charset="-122"/>
            </a:endParaRPr>
          </a:p>
        </p:txBody>
      </p:sp>
      <p:sp>
        <p:nvSpPr>
          <p:cNvPr id="2" name="标题占位符 1"/>
          <p:cNvSpPr>
            <a:spLocks noGrp="1"/>
          </p:cNvSpPr>
          <p:nvPr>
            <p:ph type="title"/>
          </p:nvPr>
        </p:nvSpPr>
        <p:spPr>
          <a:xfrm>
            <a:off x="457200" y="1678"/>
            <a:ext cx="8229600" cy="1143000"/>
          </a:xfrm>
          <a:prstGeom prst="rect">
            <a:avLst/>
          </a:prstGeom>
        </p:spPr>
        <p:txBody>
          <a:bodyPr vert="horz" lIns="91440" tIns="45720" rIns="91440" bIns="45720" rtlCol="0" anchor="ctr">
            <a:normAutofit/>
            <a:scene3d>
              <a:camera prst="orthographicFront"/>
              <a:lightRig rig="soft" dir="t">
                <a:rot lat="0" lon="0" rev="10800000"/>
              </a:lightRig>
            </a:scene3d>
            <a:sp3d>
              <a:bevelT w="27940" h="12700"/>
              <a:contourClr>
                <a:srgbClr val="DDDDDD"/>
              </a:contourClr>
            </a:sp3d>
          </a:bodyPr>
          <a:lstStyle/>
          <a:p>
            <a:r>
              <a:rPr lang="zh-CN" altLang="en-US" dirty="0"/>
              <a:t>单击此处编辑母版标题样式</a:t>
            </a:r>
          </a:p>
        </p:txBody>
      </p:sp>
      <p:sp>
        <p:nvSpPr>
          <p:cNvPr id="3" name="文本占位符 2"/>
          <p:cNvSpPr>
            <a:spLocks noGrp="1"/>
          </p:cNvSpPr>
          <p:nvPr>
            <p:ph type="body" idx="1"/>
          </p:nvPr>
        </p:nvSpPr>
        <p:spPr>
          <a:xfrm>
            <a:off x="457200" y="1351127"/>
            <a:ext cx="8229600" cy="4872251"/>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baseline="0">
                <a:solidFill>
                  <a:schemeClr val="tx1">
                    <a:tint val="75000"/>
                  </a:schemeClr>
                </a:solidFill>
                <a:latin typeface="Arial Unicode MS" pitchFamily="34" charset="-122"/>
                <a:ea typeface="华文细黑" pitchFamily="2" charset="-122"/>
              </a:defRPr>
            </a:lvl1pPr>
          </a:lstStyle>
          <a:p>
            <a:fld id="{2C2DB125-E27E-2C4F-9529-F3F4828B19D8}" type="datetime5">
              <a:t>2020/12/16</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baseline="0">
                <a:solidFill>
                  <a:schemeClr val="tx1">
                    <a:tint val="75000"/>
                  </a:schemeClr>
                </a:solidFill>
                <a:latin typeface="Arial Unicode MS" pitchFamily="34" charset="-122"/>
                <a:ea typeface="华文细黑" pitchFamily="2" charset="-122"/>
              </a:defRPr>
            </a:lvl1p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baseline="0">
                <a:solidFill>
                  <a:schemeClr val="tx1">
                    <a:tint val="75000"/>
                  </a:schemeClr>
                </a:solidFill>
                <a:latin typeface="Arial Unicode MS" pitchFamily="34" charset="-122"/>
                <a:ea typeface="华文细黑" pitchFamily="2" charset="-122"/>
              </a:defRPr>
            </a:lvl1pPr>
          </a:lstStyle>
          <a:p>
            <a:fld id="{B09550E6-D85C-43A8-841D-66A200A3DB30}" type="slidenum">
              <a:rPr lang="zh-CN" altLang="en-US" smtClean="0"/>
              <a:pPr/>
              <a:t>‹#›</a:t>
            </a:fld>
            <a:endParaRPr lang="zh-CN" altLang="en-US"/>
          </a:p>
        </p:txBody>
      </p:sp>
    </p:spTree>
    <p:extLst>
      <p:ext uri="{BB962C8B-B14F-4D97-AF65-F5344CB8AC3E}">
        <p14:creationId xmlns:p14="http://schemas.microsoft.com/office/powerpoint/2010/main" val="4226345599"/>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13" r:id="rId8"/>
    <p:sldLayoutId id="2147483804" r:id="rId9"/>
    <p:sldLayoutId id="2147483803" r:id="rId10"/>
    <p:sldLayoutId id="2147483805" r:id="rId11"/>
    <p:sldLayoutId id="2147483806" r:id="rId12"/>
    <p:sldLayoutId id="2147483807" r:id="rId13"/>
    <p:sldLayoutId id="2147483808" r:id="rId14"/>
    <p:sldLayoutId id="2147483809" r:id="rId15"/>
    <p:sldLayoutId id="2147483810" r:id="rId16"/>
    <p:sldLayoutId id="2147483811" r:id="rId17"/>
    <p:sldLayoutId id="2147483812" r:id="rId18"/>
  </p:sldLayoutIdLst>
  <p:hf hdr="0"/>
  <p:txStyles>
    <p:titleStyle>
      <a:lvl1pPr algn="l" defTabSz="914400" rtl="0" eaLnBrk="1" latinLnBrk="0" hangingPunct="1">
        <a:spcBef>
          <a:spcPct val="0"/>
        </a:spcBef>
        <a:buNone/>
        <a:defRPr sz="4400" b="1" kern="1200" cap="none" spc="150" baseline="0">
          <a:ln w="11430"/>
          <a:solidFill>
            <a:srgbClr val="F8F8F8"/>
          </a:solidFill>
          <a:effectLst>
            <a:outerShdw blurRad="25400" algn="tl" rotWithShape="0">
              <a:srgbClr val="000000">
                <a:alpha val="43000"/>
              </a:srgbClr>
            </a:outerShdw>
          </a:effectLst>
          <a:latin typeface="Arial Unicode MS" pitchFamily="34" charset="-122"/>
          <a:ea typeface="华文细黑" pitchFamily="2" charset="-122"/>
          <a:cs typeface="+mj-cs"/>
        </a:defRPr>
      </a:lvl1pPr>
    </p:titleStyle>
    <p:bodyStyle>
      <a:lvl1pPr marL="342900" indent="-342900" algn="l" defTabSz="914400" rtl="0" eaLnBrk="1" latinLnBrk="0" hangingPunct="1">
        <a:lnSpc>
          <a:spcPct val="130000"/>
        </a:lnSpc>
        <a:spcBef>
          <a:spcPct val="20000"/>
        </a:spcBef>
        <a:buFont typeface="Arial" pitchFamily="34" charset="0"/>
        <a:buChar char="•"/>
        <a:defRPr sz="3200" kern="1200" baseline="0">
          <a:solidFill>
            <a:schemeClr val="tx1"/>
          </a:solidFill>
          <a:latin typeface="Arial Unicode MS" pitchFamily="34" charset="-122"/>
          <a:ea typeface="华文细黑" pitchFamily="2" charset="-122"/>
          <a:cs typeface="+mn-cs"/>
        </a:defRPr>
      </a:lvl1pPr>
      <a:lvl2pPr marL="742950" indent="-285750" algn="l" defTabSz="914400" rtl="0" eaLnBrk="1" latinLnBrk="0" hangingPunct="1">
        <a:lnSpc>
          <a:spcPct val="130000"/>
        </a:lnSpc>
        <a:spcBef>
          <a:spcPct val="20000"/>
        </a:spcBef>
        <a:buFont typeface="Arial" pitchFamily="34" charset="0"/>
        <a:buChar char="–"/>
        <a:defRPr sz="2800" kern="1200" baseline="0">
          <a:solidFill>
            <a:schemeClr val="tx1"/>
          </a:solidFill>
          <a:latin typeface="Arial Unicode MS" pitchFamily="34" charset="-122"/>
          <a:ea typeface="华文细黑" pitchFamily="2" charset="-122"/>
          <a:cs typeface="+mn-cs"/>
        </a:defRPr>
      </a:lvl2pPr>
      <a:lvl3pPr marL="1143000" indent="-228600" algn="l" defTabSz="914400" rtl="0" eaLnBrk="1" latinLnBrk="0" hangingPunct="1">
        <a:lnSpc>
          <a:spcPct val="130000"/>
        </a:lnSpc>
        <a:spcBef>
          <a:spcPct val="20000"/>
        </a:spcBef>
        <a:buFont typeface="Arial" pitchFamily="34" charset="0"/>
        <a:buChar char="•"/>
        <a:defRPr sz="2400" kern="1200" baseline="0">
          <a:solidFill>
            <a:schemeClr val="tx1"/>
          </a:solidFill>
          <a:latin typeface="Arial Unicode MS" pitchFamily="34" charset="-122"/>
          <a:ea typeface="华文细黑" pitchFamily="2" charset="-122"/>
          <a:cs typeface="+mn-cs"/>
        </a:defRPr>
      </a:lvl3pPr>
      <a:lvl4pPr marL="1600200" indent="-228600" algn="l" defTabSz="914400" rtl="0" eaLnBrk="1" latinLnBrk="0" hangingPunct="1">
        <a:lnSpc>
          <a:spcPct val="130000"/>
        </a:lnSpc>
        <a:spcBef>
          <a:spcPct val="20000"/>
        </a:spcBef>
        <a:buFont typeface="Arial" pitchFamily="34" charset="0"/>
        <a:buChar char="–"/>
        <a:defRPr sz="2000" kern="1200" baseline="0">
          <a:solidFill>
            <a:schemeClr val="tx1"/>
          </a:solidFill>
          <a:latin typeface="Arial Unicode MS" pitchFamily="34" charset="-122"/>
          <a:ea typeface="华文细黑" pitchFamily="2" charset="-122"/>
          <a:cs typeface="+mn-cs"/>
        </a:defRPr>
      </a:lvl4pPr>
      <a:lvl5pPr marL="2057400" indent="-228600" algn="l" defTabSz="914400" rtl="0" eaLnBrk="1" latinLnBrk="0" hangingPunct="1">
        <a:lnSpc>
          <a:spcPct val="130000"/>
        </a:lnSpc>
        <a:spcBef>
          <a:spcPct val="20000"/>
        </a:spcBef>
        <a:buFont typeface="Arial" pitchFamily="34" charset="0"/>
        <a:buChar char="»"/>
        <a:defRPr sz="2000" kern="1200" baseline="0">
          <a:solidFill>
            <a:schemeClr val="tx1"/>
          </a:solidFill>
          <a:latin typeface="Arial Unicode MS" pitchFamily="34" charset="-122"/>
          <a:ea typeface="华文细黑" pitchFamily="2"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4.vml"/><Relationship Id="rId6" Type="http://schemas.openxmlformats.org/officeDocument/2006/relationships/image" Target="../media/image6.emf"/><Relationship Id="rId5" Type="http://schemas.openxmlformats.org/officeDocument/2006/relationships/oleObject" Target="../embeddings/oleObject6.bin"/><Relationship Id="rId4" Type="http://schemas.openxmlformats.org/officeDocument/2006/relationships/image" Target="../media/image5.emf"/></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osm.cs.byu.edu/CS452/supplements/FileOrg.pdf" TargetMode="External"/><Relationship Id="rId2" Type="http://schemas.openxmlformats.org/officeDocument/2006/relationships/hyperlink" Target="http://www.mec.ac.in/resources/notes/notes/ds/saf.htm" TargetMode="External"/><Relationship Id="rId1" Type="http://schemas.openxmlformats.org/officeDocument/2006/relationships/slideLayout" Target="../slideLayouts/slideLayout2.xml"/><Relationship Id="rId4" Type="http://schemas.openxmlformats.org/officeDocument/2006/relationships/hyperlink" Target="http://en.wikipedia.org/wiki/Rob_Pik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ltLang="zh-CN" dirty="0"/>
              <a:t>9</a:t>
            </a:r>
            <a:r>
              <a:rPr lang="zh-CN" altLang="en-US" dirty="0"/>
              <a:t>、文件管理：</a:t>
            </a:r>
            <a:br>
              <a:rPr lang="en-US" altLang="zh-CN" dirty="0"/>
            </a:br>
            <a:r>
              <a:rPr lang="zh-CN" altLang="en-US"/>
              <a:t>磁盘管理</a:t>
            </a:r>
            <a:endParaRPr lang="en-US" dirty="0"/>
          </a:p>
        </p:txBody>
      </p:sp>
      <p:sp>
        <p:nvSpPr>
          <p:cNvPr id="3" name="Subtitle 2"/>
          <p:cNvSpPr>
            <a:spLocks noGrp="1"/>
          </p:cNvSpPr>
          <p:nvPr>
            <p:ph type="subTitle" idx="1"/>
          </p:nvPr>
        </p:nvSpPr>
        <p:spPr/>
        <p:txBody>
          <a:bodyPr>
            <a:normAutofit fontScale="92500"/>
          </a:bodyPr>
          <a:lstStyle/>
          <a:p>
            <a:r>
              <a:rPr lang="zh-CN" altLang="en-US"/>
              <a:t>薛瑞尼</a:t>
            </a:r>
            <a:endParaRPr lang="en-US" altLang="zh-CN"/>
          </a:p>
          <a:p>
            <a:r>
              <a:rPr lang="zh-CN" altLang="en-US"/>
              <a:t>计算机科学与工程学院</a:t>
            </a:r>
            <a:endParaRPr lang="en-US" altLang="zh-CN"/>
          </a:p>
          <a:p>
            <a:fld id="{67888089-5758-234A-96EB-16609160344A}" type="datetime5">
              <a:rPr lang="zh-CN" altLang="en-US" smtClean="0"/>
              <a:t>2020/12/16</a:t>
            </a:fld>
            <a:endParaRPr lang="en-US" dirty="0"/>
          </a:p>
        </p:txBody>
      </p:sp>
    </p:spTree>
    <p:extLst>
      <p:ext uri="{BB962C8B-B14F-4D97-AF65-F5344CB8AC3E}">
        <p14:creationId xmlns:p14="http://schemas.microsoft.com/office/powerpoint/2010/main" val="2944873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2"/>
          <p:cNvSpPr>
            <a:spLocks noGrp="1" noChangeArrowheads="1"/>
          </p:cNvSpPr>
          <p:nvPr>
            <p:ph type="title"/>
          </p:nvPr>
        </p:nvSpPr>
        <p:spPr/>
        <p:txBody>
          <a:bodyPr/>
          <a:lstStyle/>
          <a:p>
            <a:r>
              <a:rPr lang="zh-CN" altLang="en-US" dirty="0"/>
              <a:t>成组块链接法的分配</a:t>
            </a:r>
          </a:p>
        </p:txBody>
      </p:sp>
      <p:sp>
        <p:nvSpPr>
          <p:cNvPr id="490499" name="Rectangle 3"/>
          <p:cNvSpPr>
            <a:spLocks noGrp="1" noChangeArrowheads="1"/>
          </p:cNvSpPr>
          <p:nvPr>
            <p:ph type="body" idx="1"/>
          </p:nvPr>
        </p:nvSpPr>
        <p:spPr/>
        <p:txBody>
          <a:bodyPr>
            <a:normAutofit lnSpcReduction="10000"/>
          </a:bodyPr>
          <a:lstStyle/>
          <a:p>
            <a:r>
              <a:rPr lang="zh-CN" altLang="en-US" dirty="0"/>
              <a:t>查看栈中是否</a:t>
            </a:r>
            <a:r>
              <a:rPr lang="en-US" altLang="zh-CN" dirty="0"/>
              <a:t>count == 1：</a:t>
            </a:r>
          </a:p>
          <a:p>
            <a:pPr lvl="1"/>
            <a:r>
              <a:rPr lang="zh-CN" altLang="en-US" dirty="0"/>
              <a:t>若不是，则弹出栈顶元素</a:t>
            </a:r>
            <a:r>
              <a:rPr lang="en-US" altLang="zh-CN" dirty="0"/>
              <a:t>N（</a:t>
            </a:r>
            <a:r>
              <a:rPr lang="zh-CN" altLang="en-US" dirty="0"/>
              <a:t>表示可用磁盘块号）分配出去，--</a:t>
            </a:r>
            <a:r>
              <a:rPr lang="en-US" altLang="zh-CN" dirty="0"/>
              <a:t>count；</a:t>
            </a:r>
          </a:p>
          <a:p>
            <a:pPr lvl="1"/>
            <a:r>
              <a:rPr lang="zh-CN" altLang="en-US" dirty="0"/>
              <a:t>若是，弹出栈顶元素</a:t>
            </a:r>
            <a:r>
              <a:rPr lang="en-US" altLang="zh-CN" dirty="0"/>
              <a:t>N，</a:t>
            </a:r>
            <a:r>
              <a:rPr lang="zh-CN" altLang="en-US" dirty="0"/>
              <a:t>把空闲块</a:t>
            </a:r>
            <a:r>
              <a:rPr lang="en-US" altLang="zh-CN" dirty="0"/>
              <a:t>N</a:t>
            </a:r>
            <a:r>
              <a:rPr lang="zh-CN" altLang="en-US" dirty="0"/>
              <a:t>中的内容读入到栈中；返回空闲块编号</a:t>
            </a:r>
            <a:r>
              <a:rPr lang="en-US" altLang="zh-CN" dirty="0"/>
              <a:t>N</a:t>
            </a:r>
          </a:p>
          <a:p>
            <a:pPr lvl="2"/>
            <a:r>
              <a:rPr lang="zh-CN" altLang="en-US" dirty="0"/>
              <a:t>因为所分配的磁盘块号是栈中最后一个可用盘块号，由于在该盘块中存放了下一组的所有盘块号，于是要先将该块的内容读入栈中，然后才能将该块分配出去</a:t>
            </a:r>
          </a:p>
        </p:txBody>
      </p:sp>
      <p:sp>
        <p:nvSpPr>
          <p:cNvPr id="2" name="日期占位符 1"/>
          <p:cNvSpPr>
            <a:spLocks noGrp="1"/>
          </p:cNvSpPr>
          <p:nvPr>
            <p:ph type="dt" sz="half" idx="10"/>
          </p:nvPr>
        </p:nvSpPr>
        <p:spPr/>
        <p:txBody>
          <a:bodyPr/>
          <a:lstStyle/>
          <a:p>
            <a:fld id="{0A70AAFB-8AF7-B540-9EDC-B783875DBADA}"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10</a:t>
            </a:fld>
            <a:endParaRPr lang="zh-CN" altLang="en-US"/>
          </a:p>
        </p:txBody>
      </p:sp>
    </p:spTree>
    <p:extLst>
      <p:ext uri="{BB962C8B-B14F-4D97-AF65-F5344CB8AC3E}">
        <p14:creationId xmlns:p14="http://schemas.microsoft.com/office/powerpoint/2010/main" val="2860740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2"/>
          <p:cNvSpPr>
            <a:spLocks noGrp="1" noChangeArrowheads="1"/>
          </p:cNvSpPr>
          <p:nvPr>
            <p:ph type="title"/>
          </p:nvPr>
        </p:nvSpPr>
        <p:spPr/>
        <p:txBody>
          <a:bodyPr/>
          <a:lstStyle/>
          <a:p>
            <a:r>
              <a:rPr lang="zh-CN" altLang="en-US" dirty="0"/>
              <a:t>成组块链接法的释放</a:t>
            </a:r>
          </a:p>
        </p:txBody>
      </p:sp>
      <p:sp>
        <p:nvSpPr>
          <p:cNvPr id="490499" name="Rectangle 3"/>
          <p:cNvSpPr>
            <a:spLocks noGrp="1" noChangeArrowheads="1"/>
          </p:cNvSpPr>
          <p:nvPr>
            <p:ph type="body" idx="1"/>
          </p:nvPr>
        </p:nvSpPr>
        <p:spPr/>
        <p:txBody>
          <a:bodyPr>
            <a:normAutofit/>
          </a:bodyPr>
          <a:lstStyle/>
          <a:p>
            <a:r>
              <a:rPr lang="zh-CN" altLang="en-US" dirty="0"/>
              <a:t>被释放空闲块为编号</a:t>
            </a:r>
            <a:r>
              <a:rPr lang="en-US" altLang="zh-CN" dirty="0"/>
              <a:t>N。</a:t>
            </a:r>
            <a:r>
              <a:rPr lang="zh-CN" altLang="en-US" dirty="0"/>
              <a:t>查看是否栈已满</a:t>
            </a:r>
            <a:endParaRPr lang="en-US" altLang="zh-CN" dirty="0"/>
          </a:p>
          <a:p>
            <a:pPr lvl="1"/>
            <a:r>
              <a:rPr lang="zh-CN" altLang="en-US" dirty="0"/>
              <a:t>若不是，则</a:t>
            </a:r>
            <a:r>
              <a:rPr lang="en-US" altLang="zh-CN" dirty="0"/>
              <a:t>N</a:t>
            </a:r>
            <a:r>
              <a:rPr lang="zh-CN" altLang="en-US" dirty="0"/>
              <a:t>入栈，++</a:t>
            </a:r>
            <a:r>
              <a:rPr lang="en-US" altLang="zh-CN" dirty="0"/>
              <a:t>count；</a:t>
            </a:r>
          </a:p>
          <a:p>
            <a:pPr lvl="1"/>
            <a:r>
              <a:rPr lang="zh-CN" altLang="en-US" dirty="0"/>
              <a:t>若是，则将栈（包括栈计数）写入到空闲块</a:t>
            </a:r>
            <a:r>
              <a:rPr lang="en-US" altLang="zh-CN" dirty="0"/>
              <a:t>N，</a:t>
            </a:r>
            <a:r>
              <a:rPr lang="zh-CN" altLang="en-US" dirty="0"/>
              <a:t>然后把</a:t>
            </a:r>
            <a:r>
              <a:rPr lang="en-US" altLang="zh-CN" dirty="0"/>
              <a:t>N</a:t>
            </a:r>
            <a:r>
              <a:rPr lang="zh-CN" altLang="en-US" dirty="0"/>
              <a:t>放入栈顶并置</a:t>
            </a:r>
            <a:r>
              <a:rPr lang="en-US" altLang="zh-CN" dirty="0"/>
              <a:t>count</a:t>
            </a:r>
            <a:r>
              <a:rPr lang="zh-CN" altLang="en-US" dirty="0"/>
              <a:t>为</a:t>
            </a:r>
            <a:r>
              <a:rPr lang="en-US" altLang="zh-CN" dirty="0"/>
              <a:t>1</a:t>
            </a:r>
            <a:r>
              <a:rPr lang="zh-CN" altLang="en-US" dirty="0"/>
              <a:t>。</a:t>
            </a:r>
            <a:endParaRPr lang="en-US" altLang="zh-CN" dirty="0"/>
          </a:p>
          <a:p>
            <a:pPr lvl="2"/>
            <a:r>
              <a:rPr lang="zh-CN" altLang="en-US" dirty="0"/>
              <a:t>说明栈已满，须先将栈中所有盘块号复制到新回收的盘块中，再将新回收盘块的编号放到栈中，成为栈中第一个盘块</a:t>
            </a:r>
          </a:p>
        </p:txBody>
      </p:sp>
      <p:sp>
        <p:nvSpPr>
          <p:cNvPr id="2" name="日期占位符 1"/>
          <p:cNvSpPr>
            <a:spLocks noGrp="1"/>
          </p:cNvSpPr>
          <p:nvPr>
            <p:ph type="dt" sz="half" idx="10"/>
          </p:nvPr>
        </p:nvSpPr>
        <p:spPr/>
        <p:txBody>
          <a:bodyPr/>
          <a:lstStyle/>
          <a:p>
            <a:fld id="{4998CF29-F162-D046-816F-EBB2A868A65F}"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11</a:t>
            </a:fld>
            <a:endParaRPr lang="zh-CN" altLang="en-US"/>
          </a:p>
        </p:txBody>
      </p:sp>
    </p:spTree>
    <p:extLst>
      <p:ext uri="{BB962C8B-B14F-4D97-AF65-F5344CB8AC3E}">
        <p14:creationId xmlns:p14="http://schemas.microsoft.com/office/powerpoint/2010/main" val="521756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3" name="Rectangle 13"/>
          <p:cNvSpPr>
            <a:spLocks noChangeArrowheads="1"/>
          </p:cNvSpPr>
          <p:nvPr/>
        </p:nvSpPr>
        <p:spPr bwMode="auto">
          <a:xfrm>
            <a:off x="8077200" y="1219200"/>
            <a:ext cx="457200" cy="228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5" name="标题 4"/>
          <p:cNvSpPr>
            <a:spLocks noGrp="1"/>
          </p:cNvSpPr>
          <p:nvPr>
            <p:ph type="title"/>
          </p:nvPr>
        </p:nvSpPr>
        <p:spPr/>
        <p:txBody>
          <a:bodyPr/>
          <a:lstStyle/>
          <a:p>
            <a:r>
              <a:rPr lang="zh-CN" altLang="en-US" dirty="0"/>
              <a:t>图例</a:t>
            </a:r>
          </a:p>
        </p:txBody>
      </p:sp>
      <p:sp>
        <p:nvSpPr>
          <p:cNvPr id="2" name="日期占位符 1"/>
          <p:cNvSpPr>
            <a:spLocks noGrp="1"/>
          </p:cNvSpPr>
          <p:nvPr>
            <p:ph type="dt" sz="half" idx="10"/>
          </p:nvPr>
        </p:nvSpPr>
        <p:spPr/>
        <p:txBody>
          <a:bodyPr/>
          <a:lstStyle/>
          <a:p>
            <a:fld id="{270CB9BE-3108-964F-AA07-93DB6424B87D}"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12</a:t>
            </a:fld>
            <a:endParaRPr lang="zh-CN" altLang="en-US"/>
          </a:p>
        </p:txBody>
      </p:sp>
      <p:sp>
        <p:nvSpPr>
          <p:cNvPr id="6" name="文本框 5"/>
          <p:cNvSpPr txBox="1"/>
          <p:nvPr/>
        </p:nvSpPr>
        <p:spPr>
          <a:xfrm>
            <a:off x="1216485" y="5890587"/>
            <a:ext cx="7470315" cy="461665"/>
          </a:xfrm>
          <a:prstGeom prst="rect">
            <a:avLst/>
          </a:prstGeom>
          <a:noFill/>
        </p:spPr>
        <p:txBody>
          <a:bodyPr wrap="none" rtlCol="0">
            <a:spAutoFit/>
          </a:bodyPr>
          <a:lstStyle/>
          <a:p>
            <a:r>
              <a:rPr kumimoji="1" lang="zh-CN" altLang="en-US" sz="2400" dirty="0"/>
              <a:t>第</a:t>
            </a:r>
            <a:r>
              <a:rPr kumimoji="1" lang="en-US" altLang="zh-CN" sz="2400" dirty="0"/>
              <a:t>92</a:t>
            </a:r>
            <a:r>
              <a:rPr kumimoji="1" lang="zh-CN" altLang="en-US" sz="2400" dirty="0"/>
              <a:t>（从</a:t>
            </a:r>
            <a:r>
              <a:rPr kumimoji="1" lang="en-US" altLang="zh-CN" sz="2400" dirty="0"/>
              <a:t>1</a:t>
            </a:r>
            <a:r>
              <a:rPr kumimoji="1" lang="zh-CN" altLang="en-US" sz="2400" dirty="0"/>
              <a:t>开始计）个申请分配到的物理块号是多少？</a:t>
            </a:r>
          </a:p>
        </p:txBody>
      </p:sp>
      <p:graphicFrame>
        <p:nvGraphicFramePr>
          <p:cNvPr id="19" name="Object 2"/>
          <p:cNvGraphicFramePr>
            <a:graphicFrameLocks noChangeAspect="1"/>
          </p:cNvGraphicFramePr>
          <p:nvPr>
            <p:extLst>
              <p:ext uri="{D42A27DB-BD31-4B8C-83A1-F6EECF244321}">
                <p14:modId xmlns:p14="http://schemas.microsoft.com/office/powerpoint/2010/main" val="2020406674"/>
              </p:ext>
            </p:extLst>
          </p:nvPr>
        </p:nvGraphicFramePr>
        <p:xfrm>
          <a:off x="0" y="1384110"/>
          <a:ext cx="9144000" cy="3254375"/>
        </p:xfrm>
        <a:graphic>
          <a:graphicData uri="http://schemas.openxmlformats.org/presentationml/2006/ole">
            <mc:AlternateContent xmlns:mc="http://schemas.openxmlformats.org/markup-compatibility/2006">
              <mc:Choice xmlns:v="urn:schemas-microsoft-com:vml" Requires="v">
                <p:oleObj spid="_x0000_s21652" name="Visio" r:id="rId4" imgW="4963410" imgH="1767337" progId="Visio.Drawing.11">
                  <p:embed/>
                </p:oleObj>
              </mc:Choice>
              <mc:Fallback>
                <p:oleObj name="Visio" r:id="rId4" imgW="4963410" imgH="1767337" progId="Visio.Drawing.11">
                  <p:embed/>
                  <p:pic>
                    <p:nvPicPr>
                      <p:cNvPr id="0" name=""/>
                      <p:cNvPicPr>
                        <a:picLocks noChangeAspect="1" noChangeArrowheads="1"/>
                      </p:cNvPicPr>
                      <p:nvPr/>
                    </p:nvPicPr>
                    <p:blipFill>
                      <a:blip r:embed="rId5"/>
                      <a:srcRect/>
                      <a:stretch>
                        <a:fillRect/>
                      </a:stretch>
                    </p:blipFill>
                    <p:spPr bwMode="auto">
                      <a:xfrm>
                        <a:off x="0" y="1384110"/>
                        <a:ext cx="9144000" cy="3254375"/>
                      </a:xfrm>
                      <a:prstGeom prst="rect">
                        <a:avLst/>
                      </a:prstGeom>
                      <a:noFill/>
                      <a:ln>
                        <a:noFill/>
                      </a:ln>
                      <a:effectLst/>
                    </p:spPr>
                  </p:pic>
                </p:oleObj>
              </mc:Fallback>
            </mc:AlternateContent>
          </a:graphicData>
        </a:graphic>
      </p:graphicFrame>
      <p:sp>
        <p:nvSpPr>
          <p:cNvPr id="20" name="Oval 11"/>
          <p:cNvSpPr>
            <a:spLocks noChangeArrowheads="1"/>
          </p:cNvSpPr>
          <p:nvPr/>
        </p:nvSpPr>
        <p:spPr bwMode="auto">
          <a:xfrm>
            <a:off x="3238500" y="1447800"/>
            <a:ext cx="609600" cy="304800"/>
          </a:xfrm>
          <a:prstGeom prst="ellipse">
            <a:avLst/>
          </a:prstGeom>
          <a:noFill/>
          <a:ln w="12700">
            <a:solidFill>
              <a:srgbClr val="FF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21" name="Oval 12"/>
          <p:cNvSpPr>
            <a:spLocks noChangeArrowheads="1"/>
          </p:cNvSpPr>
          <p:nvPr/>
        </p:nvSpPr>
        <p:spPr bwMode="auto">
          <a:xfrm>
            <a:off x="990600" y="2438400"/>
            <a:ext cx="533400" cy="304800"/>
          </a:xfrm>
          <a:prstGeom prst="ellipse">
            <a:avLst/>
          </a:prstGeom>
          <a:noFill/>
          <a:ln w="12700">
            <a:solidFill>
              <a:srgbClr val="FF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22" name="Rectangle 13"/>
          <p:cNvSpPr>
            <a:spLocks noChangeArrowheads="1"/>
          </p:cNvSpPr>
          <p:nvPr/>
        </p:nvSpPr>
        <p:spPr bwMode="auto">
          <a:xfrm>
            <a:off x="8077200" y="1219200"/>
            <a:ext cx="457200" cy="228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cxnSp>
        <p:nvCxnSpPr>
          <p:cNvPr id="23" name="直线箭头连接符 22"/>
          <p:cNvCxnSpPr/>
          <p:nvPr/>
        </p:nvCxnSpPr>
        <p:spPr>
          <a:xfrm flipV="1">
            <a:off x="1791833" y="2743200"/>
            <a:ext cx="0" cy="153598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矩形 23"/>
          <p:cNvSpPr/>
          <p:nvPr/>
        </p:nvSpPr>
        <p:spPr>
          <a:xfrm>
            <a:off x="8110450" y="1961804"/>
            <a:ext cx="792000" cy="23173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7448204" y="1914702"/>
            <a:ext cx="609122" cy="23173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3D0826E2-977C-F94A-824D-6719B24CDE14}"/>
              </a:ext>
            </a:extLst>
          </p:cNvPr>
          <p:cNvSpPr txBox="1"/>
          <p:nvPr/>
        </p:nvSpPr>
        <p:spPr>
          <a:xfrm rot="5400000">
            <a:off x="3220134" y="4780872"/>
            <a:ext cx="646331" cy="369332"/>
          </a:xfrm>
          <a:prstGeom prst="rect">
            <a:avLst/>
          </a:prstGeom>
          <a:noFill/>
        </p:spPr>
        <p:txBody>
          <a:bodyPr wrap="none" rtlCol="0">
            <a:spAutoFit/>
          </a:bodyPr>
          <a:lstStyle/>
          <a:p>
            <a:r>
              <a:rPr kumimoji="1" lang="en-US" altLang="zh-CN"/>
              <a:t>……</a:t>
            </a:r>
            <a:endParaRPr kumimoji="1" lang="zh-CN" altLang="en-US"/>
          </a:p>
        </p:txBody>
      </p:sp>
      <p:sp>
        <p:nvSpPr>
          <p:cNvPr id="16" name="文本框 15">
            <a:extLst>
              <a:ext uri="{FF2B5EF4-FFF2-40B4-BE49-F238E27FC236}">
                <a16:creationId xmlns:a16="http://schemas.microsoft.com/office/drawing/2014/main" id="{7AC981FA-EA4B-8B49-8F98-BD591E977986}"/>
              </a:ext>
            </a:extLst>
          </p:cNvPr>
          <p:cNvSpPr txBox="1"/>
          <p:nvPr/>
        </p:nvSpPr>
        <p:spPr>
          <a:xfrm rot="5400000">
            <a:off x="5696635" y="4796072"/>
            <a:ext cx="646331" cy="369332"/>
          </a:xfrm>
          <a:prstGeom prst="rect">
            <a:avLst/>
          </a:prstGeom>
          <a:noFill/>
        </p:spPr>
        <p:txBody>
          <a:bodyPr wrap="none" rtlCol="0">
            <a:spAutoFit/>
          </a:bodyPr>
          <a:lstStyle/>
          <a:p>
            <a:r>
              <a:rPr kumimoji="1" lang="en-US" altLang="zh-CN"/>
              <a:t>……</a:t>
            </a:r>
            <a:endParaRPr kumimoji="1" lang="zh-CN" altLang="en-US"/>
          </a:p>
        </p:txBody>
      </p:sp>
      <p:sp>
        <p:nvSpPr>
          <p:cNvPr id="17" name="文本框 16">
            <a:extLst>
              <a:ext uri="{FF2B5EF4-FFF2-40B4-BE49-F238E27FC236}">
                <a16:creationId xmlns:a16="http://schemas.microsoft.com/office/drawing/2014/main" id="{C13D67CF-DAC7-0944-8941-89BC149CB3F0}"/>
              </a:ext>
            </a:extLst>
          </p:cNvPr>
          <p:cNvSpPr txBox="1"/>
          <p:nvPr/>
        </p:nvSpPr>
        <p:spPr>
          <a:xfrm rot="5400000">
            <a:off x="8237666" y="4780426"/>
            <a:ext cx="646331" cy="369332"/>
          </a:xfrm>
          <a:prstGeom prst="rect">
            <a:avLst/>
          </a:prstGeom>
          <a:noFill/>
        </p:spPr>
        <p:txBody>
          <a:bodyPr wrap="none" rtlCol="0">
            <a:spAutoFit/>
          </a:bodyPr>
          <a:lstStyle/>
          <a:p>
            <a:r>
              <a:rPr kumimoji="1" lang="en-US" altLang="zh-CN"/>
              <a:t>……</a:t>
            </a:r>
            <a:endParaRPr kumimoji="1" lang="zh-CN" altLang="en-US"/>
          </a:p>
        </p:txBody>
      </p:sp>
      <p:sp>
        <p:nvSpPr>
          <p:cNvPr id="18" name="文本框 17">
            <a:extLst>
              <a:ext uri="{FF2B5EF4-FFF2-40B4-BE49-F238E27FC236}">
                <a16:creationId xmlns:a16="http://schemas.microsoft.com/office/drawing/2014/main" id="{800CFDB7-C46E-1E47-AB11-C9D00C37DADA}"/>
              </a:ext>
            </a:extLst>
          </p:cNvPr>
          <p:cNvSpPr txBox="1"/>
          <p:nvPr/>
        </p:nvSpPr>
        <p:spPr>
          <a:xfrm>
            <a:off x="931025" y="4817336"/>
            <a:ext cx="646331" cy="369332"/>
          </a:xfrm>
          <a:prstGeom prst="rect">
            <a:avLst/>
          </a:prstGeom>
          <a:noFill/>
        </p:spPr>
        <p:txBody>
          <a:bodyPr wrap="none" rtlCol="0">
            <a:spAutoFit/>
          </a:bodyPr>
          <a:lstStyle/>
          <a:p>
            <a:r>
              <a:rPr kumimoji="1" lang="zh-CN" altLang="en-US"/>
              <a:t>内存</a:t>
            </a:r>
          </a:p>
        </p:txBody>
      </p:sp>
      <p:sp>
        <p:nvSpPr>
          <p:cNvPr id="26" name="文本框 25">
            <a:extLst>
              <a:ext uri="{FF2B5EF4-FFF2-40B4-BE49-F238E27FC236}">
                <a16:creationId xmlns:a16="http://schemas.microsoft.com/office/drawing/2014/main" id="{8DE35D11-38A0-3142-B746-C5CE4AB2957C}"/>
              </a:ext>
            </a:extLst>
          </p:cNvPr>
          <p:cNvSpPr txBox="1"/>
          <p:nvPr/>
        </p:nvSpPr>
        <p:spPr>
          <a:xfrm>
            <a:off x="5802284" y="5449103"/>
            <a:ext cx="646331" cy="369332"/>
          </a:xfrm>
          <a:prstGeom prst="rect">
            <a:avLst/>
          </a:prstGeom>
          <a:noFill/>
        </p:spPr>
        <p:txBody>
          <a:bodyPr wrap="none" rtlCol="0">
            <a:spAutoFit/>
          </a:bodyPr>
          <a:lstStyle/>
          <a:p>
            <a:r>
              <a:rPr kumimoji="1" lang="zh-CN" altLang="en-US"/>
              <a:t>磁盘</a:t>
            </a:r>
          </a:p>
        </p:txBody>
      </p:sp>
    </p:spTree>
    <p:extLst>
      <p:ext uri="{BB962C8B-B14F-4D97-AF65-F5344CB8AC3E}">
        <p14:creationId xmlns:p14="http://schemas.microsoft.com/office/powerpoint/2010/main" val="1119121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链接数一致性检查</a:t>
            </a:r>
            <a:endParaRPr lang="zh-CN" altLang="en-US" dirty="0"/>
          </a:p>
        </p:txBody>
      </p:sp>
      <p:sp>
        <p:nvSpPr>
          <p:cNvPr id="5" name="内容占位符 4"/>
          <p:cNvSpPr>
            <a:spLocks noGrp="1"/>
          </p:cNvSpPr>
          <p:nvPr>
            <p:ph idx="1"/>
          </p:nvPr>
        </p:nvSpPr>
        <p:spPr/>
        <p:txBody>
          <a:bodyPr>
            <a:normAutofit fontScale="85000" lnSpcReduction="10000"/>
          </a:bodyPr>
          <a:lstStyle/>
          <a:p>
            <a:r>
              <a:rPr lang="zh-CN" altLang="en-US" dirty="0"/>
              <a:t>每个目录项都含有一个索引结点号</a:t>
            </a:r>
            <a:endParaRPr lang="en-US" altLang="zh-CN" dirty="0"/>
          </a:p>
          <a:p>
            <a:r>
              <a:rPr lang="zh-CN" altLang="en-US" dirty="0"/>
              <a:t>共享文件的索引结点号会在目录中出现多次</a:t>
            </a:r>
            <a:endParaRPr lang="en-US" altLang="zh-CN" dirty="0"/>
          </a:p>
          <a:p>
            <a:r>
              <a:rPr lang="zh-CN" altLang="en-US" dirty="0"/>
              <a:t>若某文件被共享（硬链接）</a:t>
            </a:r>
            <a:r>
              <a:rPr lang="en-US" altLang="zh-CN" dirty="0"/>
              <a:t>N</a:t>
            </a:r>
            <a:r>
              <a:rPr lang="zh-CN" altLang="en-US" dirty="0"/>
              <a:t>次，其索引结点号会在目录中出现</a:t>
            </a:r>
            <a:r>
              <a:rPr lang="en-US" altLang="zh-CN" dirty="0"/>
              <a:t>N</a:t>
            </a:r>
            <a:r>
              <a:rPr lang="zh-CN" altLang="en-US" dirty="0"/>
              <a:t>次；另一方面，该共享文件索引结点中的链接计数</a:t>
            </a:r>
            <a:r>
              <a:rPr lang="en-US" altLang="zh-CN" dirty="0"/>
              <a:t>count</a:t>
            </a:r>
            <a:r>
              <a:rPr lang="zh-CN" altLang="en-US" dirty="0"/>
              <a:t>，用来指出共享本文件的引用数。</a:t>
            </a:r>
            <a:endParaRPr lang="en-US" altLang="zh-CN" dirty="0"/>
          </a:p>
          <a:p>
            <a:pPr lvl="1"/>
            <a:r>
              <a:rPr lang="zh-CN" altLang="en-US" dirty="0"/>
              <a:t>正常情况下这两个数据应该一致</a:t>
            </a:r>
            <a:endParaRPr lang="en-US" altLang="zh-CN" dirty="0"/>
          </a:p>
          <a:p>
            <a:pPr lvl="1"/>
            <a:r>
              <a:rPr lang="zh-CN" altLang="en-US" dirty="0"/>
              <a:t>数据块使用数组和空闲数组互补</a:t>
            </a:r>
            <a:endParaRPr lang="en-US" altLang="zh-CN" dirty="0"/>
          </a:p>
          <a:p>
            <a:r>
              <a:rPr lang="en-US" altLang="zh-CN" dirty="0" err="1"/>
              <a:t>fsck</a:t>
            </a:r>
            <a:r>
              <a:rPr lang="zh-CN" altLang="en-US" dirty="0"/>
              <a:t> </a:t>
            </a:r>
          </a:p>
          <a:p>
            <a:endParaRPr lang="zh-CN" altLang="en-US" dirty="0"/>
          </a:p>
        </p:txBody>
      </p:sp>
      <p:sp>
        <p:nvSpPr>
          <p:cNvPr id="8" name="日期占位符 7"/>
          <p:cNvSpPr>
            <a:spLocks noGrp="1"/>
          </p:cNvSpPr>
          <p:nvPr>
            <p:ph type="dt" sz="half" idx="10"/>
          </p:nvPr>
        </p:nvSpPr>
        <p:spPr/>
        <p:txBody>
          <a:bodyPr/>
          <a:lstStyle/>
          <a:p>
            <a:fld id="{61C8F837-2016-6E41-9DCE-DBB99FE6E483}" type="datetime5">
              <a:t>2020/12/16</a:t>
            </a:fld>
            <a:endParaRPr lang="zh-CN" altLang="en-US"/>
          </a:p>
        </p:txBody>
      </p:sp>
      <p:sp>
        <p:nvSpPr>
          <p:cNvPr id="9" name="页脚占位符 8"/>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10" name="灯片编号占位符 9"/>
          <p:cNvSpPr>
            <a:spLocks noGrp="1"/>
          </p:cNvSpPr>
          <p:nvPr>
            <p:ph type="sldNum" sz="quarter" idx="12"/>
          </p:nvPr>
        </p:nvSpPr>
        <p:spPr/>
        <p:txBody>
          <a:bodyPr/>
          <a:lstStyle/>
          <a:p>
            <a:fld id="{B09550E6-D85C-43A8-841D-66A200A3DB30}" type="slidenum">
              <a:rPr lang="zh-CN" altLang="en-US" smtClean="0"/>
              <a:t>13</a:t>
            </a:fld>
            <a:endParaRPr lang="zh-CN" altLang="en-US"/>
          </a:p>
        </p:txBody>
      </p:sp>
    </p:spTree>
    <p:extLst>
      <p:ext uri="{BB962C8B-B14F-4D97-AF65-F5344CB8AC3E}">
        <p14:creationId xmlns:p14="http://schemas.microsoft.com/office/powerpoint/2010/main" val="750181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4677" name="Object 5"/>
          <p:cNvGraphicFramePr>
            <a:graphicFrameLocks noChangeAspect="1"/>
          </p:cNvGraphicFramePr>
          <p:nvPr>
            <p:extLst>
              <p:ext uri="{D42A27DB-BD31-4B8C-83A1-F6EECF244321}">
                <p14:modId xmlns:p14="http://schemas.microsoft.com/office/powerpoint/2010/main" val="1970820644"/>
              </p:ext>
            </p:extLst>
          </p:nvPr>
        </p:nvGraphicFramePr>
        <p:xfrm>
          <a:off x="0" y="1336495"/>
          <a:ext cx="9144000" cy="1724025"/>
        </p:xfrm>
        <a:graphic>
          <a:graphicData uri="http://schemas.openxmlformats.org/presentationml/2006/ole">
            <mc:AlternateContent xmlns:mc="http://schemas.openxmlformats.org/markup-compatibility/2006">
              <mc:Choice xmlns:v="urn:schemas-microsoft-com:vml" Requires="v">
                <p:oleObj spid="_x0000_s15970" name="Document" r:id="rId3" imgW="5353510" imgH="1009067" progId="Word.Document.8">
                  <p:embed/>
                </p:oleObj>
              </mc:Choice>
              <mc:Fallback>
                <p:oleObj name="Document" r:id="rId3" imgW="5353510" imgH="1009067" progId="Word.Document.8">
                  <p:embed/>
                  <p:pic>
                    <p:nvPicPr>
                      <p:cNvPr id="0" name=""/>
                      <p:cNvPicPr>
                        <a:picLocks noChangeAspect="1" noChangeArrowheads="1"/>
                      </p:cNvPicPr>
                      <p:nvPr/>
                    </p:nvPicPr>
                    <p:blipFill>
                      <a:blip r:embed="rId4"/>
                      <a:srcRect/>
                      <a:stretch>
                        <a:fillRect/>
                      </a:stretch>
                    </p:blipFill>
                    <p:spPr bwMode="auto">
                      <a:xfrm>
                        <a:off x="0" y="1336495"/>
                        <a:ext cx="9144000" cy="17240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84678" name="Text Box 6"/>
          <p:cNvSpPr txBox="1">
            <a:spLocks noChangeArrowheads="1"/>
          </p:cNvSpPr>
          <p:nvPr/>
        </p:nvSpPr>
        <p:spPr bwMode="auto">
          <a:xfrm>
            <a:off x="3276600" y="2679520"/>
            <a:ext cx="2808288"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t>(a) </a:t>
            </a:r>
            <a:r>
              <a:rPr lang="zh-CN" altLang="en-US">
                <a:latin typeface="宋体" charset="-122"/>
              </a:rPr>
              <a:t>正常情况盘块号</a:t>
            </a:r>
            <a:r>
              <a:rPr lang="zh-CN" altLang="en-US"/>
              <a:t> </a:t>
            </a:r>
          </a:p>
        </p:txBody>
      </p:sp>
      <p:graphicFrame>
        <p:nvGraphicFramePr>
          <p:cNvPr id="284679" name="Object 7"/>
          <p:cNvGraphicFramePr>
            <a:graphicFrameLocks noChangeAspect="1"/>
          </p:cNvGraphicFramePr>
          <p:nvPr>
            <p:extLst>
              <p:ext uri="{D42A27DB-BD31-4B8C-83A1-F6EECF244321}">
                <p14:modId xmlns:p14="http://schemas.microsoft.com/office/powerpoint/2010/main" val="1319407073"/>
              </p:ext>
            </p:extLst>
          </p:nvPr>
        </p:nvGraphicFramePr>
        <p:xfrm>
          <a:off x="0" y="3671888"/>
          <a:ext cx="9090025" cy="1486966"/>
        </p:xfrm>
        <a:graphic>
          <a:graphicData uri="http://schemas.openxmlformats.org/presentationml/2006/ole">
            <mc:AlternateContent xmlns:mc="http://schemas.openxmlformats.org/markup-compatibility/2006">
              <mc:Choice xmlns:v="urn:schemas-microsoft-com:vml" Requires="v">
                <p:oleObj spid="_x0000_s15971" name="Document" r:id="rId5" imgW="5279248" imgH="819146" progId="Word.Document.8">
                  <p:embed/>
                </p:oleObj>
              </mc:Choice>
              <mc:Fallback>
                <p:oleObj name="Document" r:id="rId5" imgW="5279248" imgH="819146" progId="Word.Document.8">
                  <p:embed/>
                  <p:pic>
                    <p:nvPicPr>
                      <p:cNvPr id="0" name=""/>
                      <p:cNvPicPr>
                        <a:picLocks noChangeAspect="1" noChangeArrowheads="1"/>
                      </p:cNvPicPr>
                      <p:nvPr/>
                    </p:nvPicPr>
                    <p:blipFill>
                      <a:blip r:embed="rId6"/>
                      <a:srcRect/>
                      <a:stretch>
                        <a:fillRect/>
                      </a:stretch>
                    </p:blipFill>
                    <p:spPr bwMode="auto">
                      <a:xfrm>
                        <a:off x="0" y="3671888"/>
                        <a:ext cx="9090025" cy="1486966"/>
                      </a:xfrm>
                      <a:prstGeom prst="rect">
                        <a:avLst/>
                      </a:prstGeom>
                      <a:noFill/>
                      <a:ln>
                        <a:noFill/>
                      </a:ln>
                      <a:effectLst/>
                    </p:spPr>
                  </p:pic>
                </p:oleObj>
              </mc:Fallback>
            </mc:AlternateContent>
          </a:graphicData>
        </a:graphic>
      </p:graphicFrame>
      <p:sp>
        <p:nvSpPr>
          <p:cNvPr id="284680" name="Text Box 8"/>
          <p:cNvSpPr txBox="1">
            <a:spLocks noChangeArrowheads="1"/>
          </p:cNvSpPr>
          <p:nvPr/>
        </p:nvSpPr>
        <p:spPr bwMode="auto">
          <a:xfrm>
            <a:off x="3200400" y="5041720"/>
            <a:ext cx="1915909"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dirty="0"/>
              <a:t>(b) </a:t>
            </a:r>
            <a:r>
              <a:rPr lang="zh-CN" altLang="en-US" dirty="0">
                <a:latin typeface="宋体" charset="-122"/>
              </a:rPr>
              <a:t>丢失了盘块号</a:t>
            </a:r>
            <a:r>
              <a:rPr lang="zh-CN" altLang="en-US" dirty="0"/>
              <a:t> </a:t>
            </a:r>
          </a:p>
        </p:txBody>
      </p:sp>
      <p:sp>
        <p:nvSpPr>
          <p:cNvPr id="4" name="标题 3"/>
          <p:cNvSpPr>
            <a:spLocks noGrp="1"/>
          </p:cNvSpPr>
          <p:nvPr>
            <p:ph type="title"/>
          </p:nvPr>
        </p:nvSpPr>
        <p:spPr/>
        <p:txBody>
          <a:bodyPr/>
          <a:lstStyle/>
          <a:p>
            <a:r>
              <a:rPr lang="zh-CN" altLang="en-US" dirty="0"/>
              <a:t>文件一致性</a:t>
            </a:r>
            <a:r>
              <a:rPr lang="en-US" altLang="zh-CN" dirty="0"/>
              <a:t>——</a:t>
            </a:r>
            <a:r>
              <a:rPr lang="zh-CN" altLang="en-US" dirty="0"/>
              <a:t>盘块</a:t>
            </a:r>
          </a:p>
        </p:txBody>
      </p:sp>
      <p:sp>
        <p:nvSpPr>
          <p:cNvPr id="5" name="矩形 4"/>
          <p:cNvSpPr/>
          <p:nvPr/>
        </p:nvSpPr>
        <p:spPr>
          <a:xfrm>
            <a:off x="3411940" y="3671888"/>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6" name="日期占位符 5"/>
          <p:cNvSpPr>
            <a:spLocks noGrp="1"/>
          </p:cNvSpPr>
          <p:nvPr>
            <p:ph type="dt" sz="half" idx="10"/>
          </p:nvPr>
        </p:nvSpPr>
        <p:spPr/>
        <p:txBody>
          <a:bodyPr/>
          <a:lstStyle/>
          <a:p>
            <a:fld id="{E8CF2828-4E7C-8346-B9B7-CEAE092825D3}" type="datetime5">
              <a:t>2020/12/16</a:t>
            </a:fld>
            <a:endParaRPr lang="zh-CN" altLang="en-US"/>
          </a:p>
        </p:txBody>
      </p:sp>
      <p:sp>
        <p:nvSpPr>
          <p:cNvPr id="7" name="页脚占位符 6"/>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8" name="灯片编号占位符 7"/>
          <p:cNvSpPr>
            <a:spLocks noGrp="1"/>
          </p:cNvSpPr>
          <p:nvPr>
            <p:ph type="sldNum" sz="quarter" idx="12"/>
          </p:nvPr>
        </p:nvSpPr>
        <p:spPr/>
        <p:txBody>
          <a:bodyPr/>
          <a:lstStyle/>
          <a:p>
            <a:fld id="{B09550E6-D85C-43A8-841D-66A200A3DB30}" type="slidenum">
              <a:rPr lang="zh-CN" altLang="en-US" smtClean="0"/>
              <a:t>14</a:t>
            </a:fld>
            <a:endParaRPr lang="zh-CN" altLang="en-US"/>
          </a:p>
        </p:txBody>
      </p:sp>
    </p:spTree>
    <p:extLst>
      <p:ext uri="{BB962C8B-B14F-4D97-AF65-F5344CB8AC3E}">
        <p14:creationId xmlns:p14="http://schemas.microsoft.com/office/powerpoint/2010/main" val="103195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467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46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680" grpId="0"/>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6578" name="Text Box 2"/>
          <p:cNvSpPr txBox="1">
            <a:spLocks noChangeArrowheads="1"/>
          </p:cNvSpPr>
          <p:nvPr/>
        </p:nvSpPr>
        <p:spPr bwMode="auto">
          <a:xfrm>
            <a:off x="2514600" y="2766193"/>
            <a:ext cx="4332288"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a:t>(c) </a:t>
            </a:r>
            <a:r>
              <a:rPr lang="zh-CN" altLang="en-US">
                <a:latin typeface="宋体" charset="-122"/>
              </a:rPr>
              <a:t>空闲盘块号重复出现盘块号</a:t>
            </a:r>
            <a:r>
              <a:rPr lang="zh-CN" altLang="en-US"/>
              <a:t> </a:t>
            </a:r>
          </a:p>
        </p:txBody>
      </p:sp>
      <p:graphicFrame>
        <p:nvGraphicFramePr>
          <p:cNvPr id="536579" name="Object 3"/>
          <p:cNvGraphicFramePr>
            <a:graphicFrameLocks noChangeAspect="1"/>
          </p:cNvGraphicFramePr>
          <p:nvPr>
            <p:extLst>
              <p:ext uri="{D42A27DB-BD31-4B8C-83A1-F6EECF244321}">
                <p14:modId xmlns:p14="http://schemas.microsoft.com/office/powerpoint/2010/main" val="1426665042"/>
              </p:ext>
            </p:extLst>
          </p:nvPr>
        </p:nvGraphicFramePr>
        <p:xfrm>
          <a:off x="0" y="1470793"/>
          <a:ext cx="9144000" cy="1755775"/>
        </p:xfrm>
        <a:graphic>
          <a:graphicData uri="http://schemas.openxmlformats.org/presentationml/2006/ole">
            <mc:AlternateContent xmlns:mc="http://schemas.openxmlformats.org/markup-compatibility/2006">
              <mc:Choice xmlns:v="urn:schemas-microsoft-com:vml" Requires="v">
                <p:oleObj spid="_x0000_s16994" name="Document" r:id="rId3" imgW="5279248" imgH="1016996" progId="Word.Document.8">
                  <p:embed/>
                </p:oleObj>
              </mc:Choice>
              <mc:Fallback>
                <p:oleObj name="Document" r:id="rId3" imgW="5279248" imgH="1016996" progId="Word.Document.8">
                  <p:embed/>
                  <p:pic>
                    <p:nvPicPr>
                      <p:cNvPr id="0" name=""/>
                      <p:cNvPicPr>
                        <a:picLocks noChangeAspect="1" noChangeArrowheads="1"/>
                      </p:cNvPicPr>
                      <p:nvPr/>
                    </p:nvPicPr>
                    <p:blipFill>
                      <a:blip r:embed="rId4"/>
                      <a:srcRect/>
                      <a:stretch>
                        <a:fillRect/>
                      </a:stretch>
                    </p:blipFill>
                    <p:spPr bwMode="auto">
                      <a:xfrm>
                        <a:off x="0" y="1470793"/>
                        <a:ext cx="9144000" cy="1755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36580" name="Object 4"/>
          <p:cNvGraphicFramePr>
            <a:graphicFrameLocks noChangeAspect="1"/>
          </p:cNvGraphicFramePr>
          <p:nvPr>
            <p:extLst>
              <p:ext uri="{D42A27DB-BD31-4B8C-83A1-F6EECF244321}">
                <p14:modId xmlns:p14="http://schemas.microsoft.com/office/powerpoint/2010/main" val="1877630347"/>
              </p:ext>
            </p:extLst>
          </p:nvPr>
        </p:nvGraphicFramePr>
        <p:xfrm>
          <a:off x="0" y="3756793"/>
          <a:ext cx="9144000" cy="1755775"/>
        </p:xfrm>
        <a:graphic>
          <a:graphicData uri="http://schemas.openxmlformats.org/presentationml/2006/ole">
            <mc:AlternateContent xmlns:mc="http://schemas.openxmlformats.org/markup-compatibility/2006">
              <mc:Choice xmlns:v="urn:schemas-microsoft-com:vml" Requires="v">
                <p:oleObj spid="_x0000_s16995" name="Document" r:id="rId5" imgW="5279248" imgH="1016996" progId="Word.Document.8">
                  <p:embed/>
                </p:oleObj>
              </mc:Choice>
              <mc:Fallback>
                <p:oleObj name="Document" r:id="rId5" imgW="5279248" imgH="1016996" progId="Word.Document.8">
                  <p:embed/>
                  <p:pic>
                    <p:nvPicPr>
                      <p:cNvPr id="0" name=""/>
                      <p:cNvPicPr>
                        <a:picLocks noChangeAspect="1" noChangeArrowheads="1"/>
                      </p:cNvPicPr>
                      <p:nvPr/>
                    </p:nvPicPr>
                    <p:blipFill>
                      <a:blip r:embed="rId6"/>
                      <a:srcRect/>
                      <a:stretch>
                        <a:fillRect/>
                      </a:stretch>
                    </p:blipFill>
                    <p:spPr bwMode="auto">
                      <a:xfrm>
                        <a:off x="0" y="3756793"/>
                        <a:ext cx="9144000" cy="1755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36581" name="Text Box 5"/>
          <p:cNvSpPr txBox="1">
            <a:spLocks noChangeArrowheads="1"/>
          </p:cNvSpPr>
          <p:nvPr/>
        </p:nvSpPr>
        <p:spPr bwMode="auto">
          <a:xfrm>
            <a:off x="2819400" y="5095168"/>
            <a:ext cx="343535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dirty="0"/>
              <a:t>(d) </a:t>
            </a:r>
            <a:r>
              <a:rPr lang="zh-CN" altLang="en-US" dirty="0">
                <a:latin typeface="宋体" charset="-122"/>
              </a:rPr>
              <a:t>数据盘块号重复出现</a:t>
            </a:r>
            <a:r>
              <a:rPr lang="zh-CN" altLang="en-US" dirty="0"/>
              <a:t> </a:t>
            </a:r>
          </a:p>
        </p:txBody>
      </p:sp>
      <p:sp>
        <p:nvSpPr>
          <p:cNvPr id="2" name="标题 1"/>
          <p:cNvSpPr>
            <a:spLocks noGrp="1"/>
          </p:cNvSpPr>
          <p:nvPr>
            <p:ph type="title"/>
          </p:nvPr>
        </p:nvSpPr>
        <p:spPr/>
        <p:txBody>
          <a:bodyPr/>
          <a:lstStyle/>
          <a:p>
            <a:r>
              <a:rPr lang="zh-CN" altLang="en-US" dirty="0"/>
              <a:t>文件一致性</a:t>
            </a:r>
            <a:r>
              <a:rPr lang="en-US" altLang="zh-CN" dirty="0"/>
              <a:t>——</a:t>
            </a:r>
            <a:r>
              <a:rPr lang="zh-CN" altLang="en-US" dirty="0"/>
              <a:t>盘块</a:t>
            </a:r>
            <a:endParaRPr lang="zh-CN" altLang="en-US"/>
          </a:p>
        </p:txBody>
      </p:sp>
      <p:sp>
        <p:nvSpPr>
          <p:cNvPr id="7" name="矩形 6"/>
          <p:cNvSpPr/>
          <p:nvPr/>
        </p:nvSpPr>
        <p:spPr>
          <a:xfrm>
            <a:off x="4216721" y="1443497"/>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8" name="矩形 7"/>
          <p:cNvSpPr/>
          <p:nvPr/>
        </p:nvSpPr>
        <p:spPr>
          <a:xfrm>
            <a:off x="4626612" y="3712832"/>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3" name="日期占位符 2"/>
          <p:cNvSpPr>
            <a:spLocks noGrp="1"/>
          </p:cNvSpPr>
          <p:nvPr>
            <p:ph type="dt" sz="half" idx="10"/>
          </p:nvPr>
        </p:nvSpPr>
        <p:spPr/>
        <p:txBody>
          <a:bodyPr/>
          <a:lstStyle/>
          <a:p>
            <a:fld id="{C33B004A-005A-3647-8A9A-D3ECCF575865}"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15</a:t>
            </a:fld>
            <a:endParaRPr lang="zh-CN" altLang="en-US"/>
          </a:p>
        </p:txBody>
      </p:sp>
    </p:spTree>
    <p:extLst>
      <p:ext uri="{BB962C8B-B14F-4D97-AF65-F5344CB8AC3E}">
        <p14:creationId xmlns:p14="http://schemas.microsoft.com/office/powerpoint/2010/main" val="2898846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6580"/>
                                        </p:tgtEl>
                                        <p:attrNameLst>
                                          <p:attrName>style.visibility</p:attrName>
                                        </p:attrNameLst>
                                      </p:cBhvr>
                                      <p:to>
                                        <p:strVal val="visible"/>
                                      </p:to>
                                    </p:set>
                                    <p:animEffect transition="in" filter="fade">
                                      <p:cBhvr>
                                        <p:cTn id="12" dur="500"/>
                                        <p:tgtEl>
                                          <p:spTgt spid="53658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36581"/>
                                        </p:tgtEl>
                                        <p:attrNameLst>
                                          <p:attrName>style.visibility</p:attrName>
                                        </p:attrNameLst>
                                      </p:cBhvr>
                                      <p:to>
                                        <p:strVal val="visible"/>
                                      </p:to>
                                    </p:set>
                                    <p:animEffect transition="in" filter="fade">
                                      <p:cBhvr>
                                        <p:cTn id="15" dur="500"/>
                                        <p:tgtEl>
                                          <p:spTgt spid="53658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6581" grpId="0"/>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文件执行</a:t>
            </a:r>
          </a:p>
        </p:txBody>
      </p:sp>
      <p:graphicFrame>
        <p:nvGraphicFramePr>
          <p:cNvPr id="2" name="内容占位符 1"/>
          <p:cNvGraphicFramePr>
            <a:graphicFrameLocks noGrp="1"/>
          </p:cNvGraphicFramePr>
          <p:nvPr>
            <p:ph idx="1"/>
            <p:extLst>
              <p:ext uri="{D42A27DB-BD31-4B8C-83A1-F6EECF244321}">
                <p14:modId xmlns:p14="http://schemas.microsoft.com/office/powerpoint/2010/main" val="2462661969"/>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日期占位符 8"/>
          <p:cNvSpPr>
            <a:spLocks noGrp="1"/>
          </p:cNvSpPr>
          <p:nvPr>
            <p:ph type="dt" sz="half" idx="10"/>
          </p:nvPr>
        </p:nvSpPr>
        <p:spPr/>
        <p:txBody>
          <a:bodyPr/>
          <a:lstStyle/>
          <a:p>
            <a:fld id="{246EA810-4030-1742-9C76-15EA6566C81B}"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0" name="灯片编号占位符 9"/>
          <p:cNvSpPr>
            <a:spLocks noGrp="1"/>
          </p:cNvSpPr>
          <p:nvPr>
            <p:ph type="sldNum" sz="quarter" idx="12"/>
          </p:nvPr>
        </p:nvSpPr>
        <p:spPr/>
        <p:txBody>
          <a:bodyPr/>
          <a:lstStyle/>
          <a:p>
            <a:fld id="{B09550E6-D85C-43A8-841D-66A200A3DB30}" type="slidenum">
              <a:rPr lang="zh-CN" altLang="en-US" smtClean="0"/>
              <a:t>16</a:t>
            </a:fld>
            <a:endParaRPr lang="zh-CN" altLang="en-US"/>
          </a:p>
        </p:txBody>
      </p:sp>
    </p:spTree>
    <p:extLst>
      <p:ext uri="{BB962C8B-B14F-4D97-AF65-F5344CB8AC3E}">
        <p14:creationId xmlns:p14="http://schemas.microsoft.com/office/powerpoint/2010/main" val="3734082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8" name="Rectangle 4"/>
          <p:cNvSpPr>
            <a:spLocks noGrp="1" noChangeArrowheads="1"/>
          </p:cNvSpPr>
          <p:nvPr>
            <p:ph type="title"/>
          </p:nvPr>
        </p:nvSpPr>
        <p:spPr/>
        <p:txBody>
          <a:bodyPr/>
          <a:lstStyle/>
          <a:p>
            <a:r>
              <a:rPr lang="zh-CN" altLang="en-US"/>
              <a:t>数据结构</a:t>
            </a:r>
            <a:endParaRPr lang="zh-CN" altLang="en-US" dirty="0"/>
          </a:p>
        </p:txBody>
      </p:sp>
      <p:graphicFrame>
        <p:nvGraphicFramePr>
          <p:cNvPr id="5" name="内容占位符 4"/>
          <p:cNvGraphicFramePr>
            <a:graphicFrameLocks noGrp="1"/>
          </p:cNvGraphicFramePr>
          <p:nvPr>
            <p:ph idx="1"/>
            <p:extLst>
              <p:ext uri="{D42A27DB-BD31-4B8C-83A1-F6EECF244321}">
                <p14:modId xmlns:p14="http://schemas.microsoft.com/office/powerpoint/2010/main" val="766789310"/>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日期占位符 1"/>
          <p:cNvSpPr>
            <a:spLocks noGrp="1"/>
          </p:cNvSpPr>
          <p:nvPr>
            <p:ph type="dt" sz="half" idx="10"/>
          </p:nvPr>
        </p:nvSpPr>
        <p:spPr/>
        <p:txBody>
          <a:bodyPr/>
          <a:lstStyle/>
          <a:p>
            <a:fld id="{4A348AD6-DFE6-0D4A-9A8E-1333C03A9750}"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17</a:t>
            </a:fld>
            <a:endParaRPr lang="zh-CN" altLang="en-US"/>
          </a:p>
        </p:txBody>
      </p:sp>
    </p:spTree>
    <p:extLst>
      <p:ext uri="{BB962C8B-B14F-4D97-AF65-F5344CB8AC3E}">
        <p14:creationId xmlns:p14="http://schemas.microsoft.com/office/powerpoint/2010/main" val="3373243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inode</a:t>
            </a:r>
            <a:endParaRPr lang="zh-CN" altLang="en-US" dirty="0"/>
          </a:p>
        </p:txBody>
      </p:sp>
      <p:sp>
        <p:nvSpPr>
          <p:cNvPr id="3" name="内容占位符 2"/>
          <p:cNvSpPr>
            <a:spLocks noGrp="1"/>
          </p:cNvSpPr>
          <p:nvPr>
            <p:ph idx="1"/>
          </p:nvPr>
        </p:nvSpPr>
        <p:spPr/>
        <p:txBody>
          <a:bodyPr/>
          <a:lstStyle/>
          <a:p>
            <a:r>
              <a:rPr lang="zh-CN" altLang="en-US" dirty="0"/>
              <a:t>磁盘</a:t>
            </a:r>
            <a:r>
              <a:rPr lang="en-US" altLang="zh-CN" dirty="0" err="1"/>
              <a:t>inode</a:t>
            </a:r>
            <a:endParaRPr lang="en-US" altLang="zh-CN" dirty="0"/>
          </a:p>
          <a:p>
            <a:pPr lvl="1"/>
            <a:r>
              <a:rPr lang="zh-CN" altLang="en-US" dirty="0"/>
              <a:t>之前所学文件</a:t>
            </a:r>
            <a:r>
              <a:rPr lang="en-US" altLang="zh-CN" dirty="0"/>
              <a:t>FCB</a:t>
            </a:r>
          </a:p>
          <a:p>
            <a:r>
              <a:rPr lang="zh-CN" altLang="en-US" dirty="0"/>
              <a:t>内存</a:t>
            </a:r>
            <a:r>
              <a:rPr lang="en-US" altLang="zh-CN" dirty="0" err="1"/>
              <a:t>inode</a:t>
            </a:r>
            <a:endParaRPr lang="en-US" altLang="zh-CN" dirty="0"/>
          </a:p>
          <a:p>
            <a:pPr lvl="1"/>
            <a:r>
              <a:rPr lang="zh-CN" altLang="en-US" dirty="0"/>
              <a:t>操作文件时要将磁盘</a:t>
            </a:r>
            <a:r>
              <a:rPr lang="en-US" altLang="zh-CN" dirty="0" err="1"/>
              <a:t>inode</a:t>
            </a:r>
            <a:r>
              <a:rPr lang="zh-CN" altLang="en-US" dirty="0"/>
              <a:t>加载到内存中</a:t>
            </a:r>
            <a:endParaRPr lang="en-US" altLang="zh-CN" dirty="0"/>
          </a:p>
          <a:p>
            <a:pPr lvl="1"/>
            <a:r>
              <a:rPr lang="zh-CN" altLang="en-US" dirty="0"/>
              <a:t>访问速度</a:t>
            </a:r>
            <a:endParaRPr lang="en-US" altLang="zh-CN" dirty="0"/>
          </a:p>
          <a:p>
            <a:pPr lvl="1"/>
            <a:r>
              <a:rPr lang="zh-CN" altLang="en-US" dirty="0"/>
              <a:t>共享控制（计数）</a:t>
            </a:r>
          </a:p>
        </p:txBody>
      </p:sp>
      <p:sp>
        <p:nvSpPr>
          <p:cNvPr id="4" name="日期占位符 3"/>
          <p:cNvSpPr>
            <a:spLocks noGrp="1"/>
          </p:cNvSpPr>
          <p:nvPr>
            <p:ph type="dt" sz="half" idx="10"/>
          </p:nvPr>
        </p:nvSpPr>
        <p:spPr/>
        <p:txBody>
          <a:bodyPr/>
          <a:lstStyle/>
          <a:p>
            <a:fld id="{2D796311-D4D9-AA4F-8EC3-76786BA2D253}"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18</a:t>
            </a:fld>
            <a:endParaRPr lang="zh-CN" altLang="en-US"/>
          </a:p>
        </p:txBody>
      </p:sp>
    </p:spTree>
    <p:extLst>
      <p:ext uri="{BB962C8B-B14F-4D97-AF65-F5344CB8AC3E}">
        <p14:creationId xmlns:p14="http://schemas.microsoft.com/office/powerpoint/2010/main" val="147466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2" name="Rectangle 4"/>
          <p:cNvSpPr>
            <a:spLocks noGrp="1" noChangeArrowheads="1"/>
          </p:cNvSpPr>
          <p:nvPr>
            <p:ph type="title"/>
          </p:nvPr>
        </p:nvSpPr>
        <p:spPr/>
        <p:txBody>
          <a:bodyPr/>
          <a:lstStyle/>
          <a:p>
            <a:r>
              <a:rPr lang="zh-CN" altLang="en-US" dirty="0"/>
              <a:t>系统打开文件表</a:t>
            </a:r>
          </a:p>
        </p:txBody>
      </p:sp>
      <p:sp>
        <p:nvSpPr>
          <p:cNvPr id="217091" name="Rectangle 3"/>
          <p:cNvSpPr>
            <a:spLocks noGrp="1" noChangeArrowheads="1"/>
          </p:cNvSpPr>
          <p:nvPr>
            <p:ph idx="1"/>
          </p:nvPr>
        </p:nvSpPr>
        <p:spPr/>
        <p:txBody>
          <a:bodyPr/>
          <a:lstStyle/>
          <a:p>
            <a:r>
              <a:rPr lang="en-US" altLang="zh-CN" dirty="0"/>
              <a:t>system-wide open file table</a:t>
            </a:r>
          </a:p>
          <a:p>
            <a:r>
              <a:rPr lang="zh-CN" altLang="en-US" dirty="0"/>
              <a:t>整个系统一张：放在内存，用于保存已打开文件的</a:t>
            </a:r>
            <a:r>
              <a:rPr lang="en-US" altLang="zh-CN" dirty="0"/>
              <a:t>FCB</a:t>
            </a:r>
            <a:r>
              <a:rPr lang="zh-CN" altLang="en-US" dirty="0"/>
              <a:t>文件号、</a:t>
            </a:r>
            <a:r>
              <a:rPr lang="zh-CN" altLang="en-US" dirty="0">
                <a:solidFill>
                  <a:srgbClr val="C00000"/>
                </a:solidFill>
              </a:rPr>
              <a:t>共享计数（打开共享）、读写位置、打开模式</a:t>
            </a:r>
            <a:r>
              <a:rPr lang="zh-CN" altLang="en-US" dirty="0"/>
              <a:t>、修改标志等</a:t>
            </a:r>
            <a:endParaRPr lang="en-US" altLang="zh-CN" dirty="0"/>
          </a:p>
          <a:p>
            <a:r>
              <a:rPr lang="zh-CN" altLang="en-US" dirty="0"/>
              <a:t>指向内存</a:t>
            </a:r>
            <a:r>
              <a:rPr lang="en-US" altLang="zh-CN" dirty="0" err="1"/>
              <a:t>inode</a:t>
            </a:r>
            <a:r>
              <a:rPr lang="zh-CN" altLang="en-US" dirty="0" err="1"/>
              <a:t>（也有共享计数）</a:t>
            </a:r>
            <a:endParaRPr lang="zh-CN" altLang="en-US" dirty="0"/>
          </a:p>
          <a:p>
            <a:endParaRPr lang="zh-CN" altLang="en-US" dirty="0"/>
          </a:p>
        </p:txBody>
      </p:sp>
      <p:sp>
        <p:nvSpPr>
          <p:cNvPr id="2" name="日期占位符 1"/>
          <p:cNvSpPr>
            <a:spLocks noGrp="1"/>
          </p:cNvSpPr>
          <p:nvPr>
            <p:ph type="dt" sz="half" idx="10"/>
          </p:nvPr>
        </p:nvSpPr>
        <p:spPr/>
        <p:txBody>
          <a:bodyPr/>
          <a:lstStyle/>
          <a:p>
            <a:fld id="{1E89441D-1BDE-6642-B061-5FDB402C8BC8}" type="datetime5">
              <a:t>2020/12/16</a:t>
            </a:fld>
            <a:endParaRPr lang="zh-CN" altLang="en-US"/>
          </a:p>
        </p:txBody>
      </p:sp>
      <p:sp>
        <p:nvSpPr>
          <p:cNvPr id="5"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19</a:t>
            </a:fld>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2875326491"/>
              </p:ext>
            </p:extLst>
          </p:nvPr>
        </p:nvGraphicFramePr>
        <p:xfrm>
          <a:off x="924393" y="4740018"/>
          <a:ext cx="4399613" cy="1483360"/>
        </p:xfrm>
        <a:graphic>
          <a:graphicData uri="http://schemas.openxmlformats.org/drawingml/2006/table">
            <a:tbl>
              <a:tblPr firstRow="1" bandRow="1">
                <a:tableStyleId>{F5AB1C69-6EDB-4FF4-983F-18BD219EF322}</a:tableStyleId>
              </a:tblPr>
              <a:tblGrid>
                <a:gridCol w="1174230">
                  <a:extLst>
                    <a:ext uri="{9D8B030D-6E8A-4147-A177-3AD203B41FA5}">
                      <a16:colId xmlns:a16="http://schemas.microsoft.com/office/drawing/2014/main" val="20000"/>
                    </a:ext>
                  </a:extLst>
                </a:gridCol>
                <a:gridCol w="1139252">
                  <a:extLst>
                    <a:ext uri="{9D8B030D-6E8A-4147-A177-3AD203B41FA5}">
                      <a16:colId xmlns:a16="http://schemas.microsoft.com/office/drawing/2014/main" val="20001"/>
                    </a:ext>
                  </a:extLst>
                </a:gridCol>
                <a:gridCol w="1169233">
                  <a:extLst>
                    <a:ext uri="{9D8B030D-6E8A-4147-A177-3AD203B41FA5}">
                      <a16:colId xmlns:a16="http://schemas.microsoft.com/office/drawing/2014/main" val="20002"/>
                    </a:ext>
                  </a:extLst>
                </a:gridCol>
                <a:gridCol w="916898">
                  <a:extLst>
                    <a:ext uri="{9D8B030D-6E8A-4147-A177-3AD203B41FA5}">
                      <a16:colId xmlns:a16="http://schemas.microsoft.com/office/drawing/2014/main" val="20003"/>
                    </a:ext>
                  </a:extLst>
                </a:gridCol>
              </a:tblGrid>
              <a:tr h="370840">
                <a:tc>
                  <a:txBody>
                    <a:bodyPr/>
                    <a:lstStyle/>
                    <a:p>
                      <a:r>
                        <a:rPr lang="zh-CN" altLang="en-US" dirty="0"/>
                        <a:t>修改标志</a:t>
                      </a:r>
                    </a:p>
                  </a:txBody>
                  <a:tcPr/>
                </a:tc>
                <a:tc>
                  <a:txBody>
                    <a:bodyPr/>
                    <a:lstStyle/>
                    <a:p>
                      <a:r>
                        <a:rPr lang="zh-CN" altLang="en-US" dirty="0"/>
                        <a:t>读写位置</a:t>
                      </a:r>
                    </a:p>
                  </a:txBody>
                  <a:tcPr/>
                </a:tc>
                <a:tc>
                  <a:txBody>
                    <a:bodyPr/>
                    <a:lstStyle/>
                    <a:p>
                      <a:r>
                        <a:rPr lang="zh-CN" altLang="en-US" dirty="0"/>
                        <a:t>共享计数</a:t>
                      </a:r>
                    </a:p>
                  </a:txBody>
                  <a:tcPr/>
                </a:tc>
                <a:tc>
                  <a:txBody>
                    <a:bodyPr/>
                    <a:lstStyle/>
                    <a:p>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graphicFrame>
        <p:nvGraphicFramePr>
          <p:cNvPr id="8" name="表格 7">
            <a:extLst>
              <a:ext uri="{FF2B5EF4-FFF2-40B4-BE49-F238E27FC236}">
                <a16:creationId xmlns:a16="http://schemas.microsoft.com/office/drawing/2014/main" id="{03834AEB-28A2-4041-AC31-7DF15C62080C}"/>
              </a:ext>
            </a:extLst>
          </p:cNvPr>
          <p:cNvGraphicFramePr>
            <a:graphicFrameLocks noGrp="1"/>
          </p:cNvGraphicFramePr>
          <p:nvPr>
            <p:extLst>
              <p:ext uri="{D42A27DB-BD31-4B8C-83A1-F6EECF244321}">
                <p14:modId xmlns:p14="http://schemas.microsoft.com/office/powerpoint/2010/main" val="3757483034"/>
              </p:ext>
            </p:extLst>
          </p:nvPr>
        </p:nvGraphicFramePr>
        <p:xfrm>
          <a:off x="6818025" y="4740018"/>
          <a:ext cx="1351613" cy="1483360"/>
        </p:xfrm>
        <a:graphic>
          <a:graphicData uri="http://schemas.openxmlformats.org/drawingml/2006/table">
            <a:tbl>
              <a:tblPr firstRow="1" bandRow="1">
                <a:tableStyleId>{00A15C55-8517-42AA-B614-E9B94910E393}</a:tableStyleId>
              </a:tblPr>
              <a:tblGrid>
                <a:gridCol w="1351613">
                  <a:extLst>
                    <a:ext uri="{9D8B030D-6E8A-4147-A177-3AD203B41FA5}">
                      <a16:colId xmlns:a16="http://schemas.microsoft.com/office/drawing/2014/main" val="20001"/>
                    </a:ext>
                  </a:extLst>
                </a:gridCol>
              </a:tblGrid>
              <a:tr h="370840">
                <a:tc>
                  <a:txBody>
                    <a:bodyPr/>
                    <a:lstStyle/>
                    <a:p>
                      <a:r>
                        <a:rPr lang="zh-CN" altLang="en-US" dirty="0"/>
                        <a:t>内存</a:t>
                      </a:r>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pPr algn="r"/>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extLst>
                  <a:ext uri="{0D108BD9-81ED-4DB2-BD59-A6C34878D82A}">
                    <a16:rowId xmlns:a16="http://schemas.microsoft.com/office/drawing/2014/main" val="10003"/>
                  </a:ext>
                </a:extLst>
              </a:tr>
            </a:tbl>
          </a:graphicData>
        </a:graphic>
      </p:graphicFrame>
      <p:cxnSp>
        <p:nvCxnSpPr>
          <p:cNvPr id="7" name="直线箭头连接符 6">
            <a:extLst>
              <a:ext uri="{FF2B5EF4-FFF2-40B4-BE49-F238E27FC236}">
                <a16:creationId xmlns:a16="http://schemas.microsoft.com/office/drawing/2014/main" id="{6383030C-87C1-F64F-9B2E-98AB266BF2D2}"/>
              </a:ext>
            </a:extLst>
          </p:cNvPr>
          <p:cNvCxnSpPr/>
          <p:nvPr/>
        </p:nvCxnSpPr>
        <p:spPr>
          <a:xfrm flipV="1">
            <a:off x="5171607" y="5321508"/>
            <a:ext cx="1978701" cy="41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a:extLst>
              <a:ext uri="{FF2B5EF4-FFF2-40B4-BE49-F238E27FC236}">
                <a16:creationId xmlns:a16="http://schemas.microsoft.com/office/drawing/2014/main" id="{0F24DB78-EC32-9441-A510-D2A5192FC051}"/>
              </a:ext>
            </a:extLst>
          </p:cNvPr>
          <p:cNvCxnSpPr>
            <a:cxnSpLocks/>
          </p:cNvCxnSpPr>
          <p:nvPr/>
        </p:nvCxnSpPr>
        <p:spPr>
          <a:xfrm flipV="1">
            <a:off x="5081665" y="5321508"/>
            <a:ext cx="2068643" cy="758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B94A16DB-3D53-2940-AC48-A022C81D89BA}"/>
              </a:ext>
            </a:extLst>
          </p:cNvPr>
          <p:cNvSpPr txBox="1"/>
          <p:nvPr/>
        </p:nvSpPr>
        <p:spPr>
          <a:xfrm>
            <a:off x="7157823" y="5112366"/>
            <a:ext cx="1011815" cy="369332"/>
          </a:xfrm>
          <a:prstGeom prst="rect">
            <a:avLst/>
          </a:prstGeom>
          <a:noFill/>
        </p:spPr>
        <p:txBody>
          <a:bodyPr wrap="none" rtlCol="0">
            <a:spAutoFit/>
          </a:bodyPr>
          <a:lstStyle/>
          <a:p>
            <a:r>
              <a:rPr kumimoji="1" lang="en-US" altLang="zh-CN"/>
              <a:t>count=2</a:t>
            </a:r>
            <a:endParaRPr kumimoji="1" lang="zh-CN" altLang="en-US"/>
          </a:p>
        </p:txBody>
      </p:sp>
      <p:sp>
        <p:nvSpPr>
          <p:cNvPr id="12" name="文本框 11">
            <a:extLst>
              <a:ext uri="{FF2B5EF4-FFF2-40B4-BE49-F238E27FC236}">
                <a16:creationId xmlns:a16="http://schemas.microsoft.com/office/drawing/2014/main" id="{2A70E9B3-03A5-4B4E-9755-FBC888D47638}"/>
              </a:ext>
            </a:extLst>
          </p:cNvPr>
          <p:cNvSpPr txBox="1"/>
          <p:nvPr/>
        </p:nvSpPr>
        <p:spPr>
          <a:xfrm>
            <a:off x="3322840" y="5112366"/>
            <a:ext cx="1011815" cy="369332"/>
          </a:xfrm>
          <a:prstGeom prst="rect">
            <a:avLst/>
          </a:prstGeom>
          <a:noFill/>
        </p:spPr>
        <p:txBody>
          <a:bodyPr wrap="none" rtlCol="0">
            <a:spAutoFit/>
          </a:bodyPr>
          <a:lstStyle/>
          <a:p>
            <a:r>
              <a:rPr kumimoji="1" lang="en-US" altLang="zh-CN"/>
              <a:t>count=?</a:t>
            </a:r>
            <a:endParaRPr kumimoji="1" lang="zh-CN" altLang="en-US"/>
          </a:p>
        </p:txBody>
      </p:sp>
    </p:spTree>
    <p:extLst>
      <p:ext uri="{BB962C8B-B14F-4D97-AF65-F5344CB8AC3E}">
        <p14:creationId xmlns:p14="http://schemas.microsoft.com/office/powerpoint/2010/main" val="2401881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7091">
                                            <p:txEl>
                                              <p:pRg st="0" end="0"/>
                                            </p:txEl>
                                          </p:spTgt>
                                        </p:tgtEl>
                                        <p:attrNameLst>
                                          <p:attrName>style.visibility</p:attrName>
                                        </p:attrNameLst>
                                      </p:cBhvr>
                                      <p:to>
                                        <p:strVal val="visible"/>
                                      </p:to>
                                    </p:set>
                                    <p:animEffect transition="in" filter="fade">
                                      <p:cBhvr>
                                        <p:cTn id="7" dur="500"/>
                                        <p:tgtEl>
                                          <p:spTgt spid="2170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7091">
                                            <p:txEl>
                                              <p:pRg st="1" end="1"/>
                                            </p:txEl>
                                          </p:spTgt>
                                        </p:tgtEl>
                                        <p:attrNameLst>
                                          <p:attrName>style.visibility</p:attrName>
                                        </p:attrNameLst>
                                      </p:cBhvr>
                                      <p:to>
                                        <p:strVal val="visible"/>
                                      </p:to>
                                    </p:set>
                                    <p:animEffect transition="in" filter="fade">
                                      <p:cBhvr>
                                        <p:cTn id="12" dur="500"/>
                                        <p:tgtEl>
                                          <p:spTgt spid="21709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7091">
                                            <p:txEl>
                                              <p:pRg st="2" end="2"/>
                                            </p:txEl>
                                          </p:spTgt>
                                        </p:tgtEl>
                                        <p:attrNameLst>
                                          <p:attrName>style.visibility</p:attrName>
                                        </p:attrNameLst>
                                      </p:cBhvr>
                                      <p:to>
                                        <p:strVal val="visible"/>
                                      </p:to>
                                    </p:set>
                                    <p:animEffect transition="in" filter="fade">
                                      <p:cBhvr>
                                        <p:cTn id="17" dur="500"/>
                                        <p:tgtEl>
                                          <p:spTgt spid="21709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091" grpId="0" build="p"/>
      <p:bldP spid="6"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zh-CN" altLang="en-US" dirty="0"/>
              <a:t>磁盘存储器</a:t>
            </a:r>
          </a:p>
        </p:txBody>
      </p:sp>
      <p:sp>
        <p:nvSpPr>
          <p:cNvPr id="95235" name="Rectangle 3"/>
          <p:cNvSpPr>
            <a:spLocks noGrp="1" noChangeArrowheads="1"/>
          </p:cNvSpPr>
          <p:nvPr>
            <p:ph type="body" idx="1"/>
          </p:nvPr>
        </p:nvSpPr>
        <p:spPr/>
        <p:txBody>
          <a:bodyPr>
            <a:normAutofit fontScale="92500" lnSpcReduction="20000"/>
          </a:bodyPr>
          <a:lstStyle/>
          <a:p>
            <a:r>
              <a:rPr lang="zh-CN" altLang="en-US" dirty="0"/>
              <a:t>文件存储空间的分配单位是磁盘块而非字节； </a:t>
            </a:r>
            <a:endParaRPr lang="en-US" altLang="zh-CN" dirty="0"/>
          </a:p>
          <a:p>
            <a:r>
              <a:rPr lang="zh-CN" altLang="en-US" dirty="0"/>
              <a:t>文件系统必须记录存储空间的使用情况；</a:t>
            </a:r>
          </a:p>
          <a:p>
            <a:r>
              <a:rPr lang="zh-CN" altLang="en-US" dirty="0"/>
              <a:t>文件系统对存储空间进行分配和回收；</a:t>
            </a:r>
          </a:p>
          <a:p>
            <a:r>
              <a:rPr lang="zh-CN" altLang="en-US" dirty="0"/>
              <a:t>常用的磁盘空间的管理方式有：</a:t>
            </a:r>
            <a:endParaRPr lang="en-US" altLang="zh-CN" dirty="0"/>
          </a:p>
          <a:p>
            <a:endParaRPr lang="en-US" altLang="zh-CN" dirty="0"/>
          </a:p>
          <a:p>
            <a:endParaRPr lang="en-US" altLang="zh-CN" dirty="0"/>
          </a:p>
          <a:p>
            <a:endParaRPr lang="en-US" altLang="zh-CN" dirty="0"/>
          </a:p>
          <a:p>
            <a:pPr marL="0" indent="0">
              <a:buNone/>
            </a:pPr>
            <a:r>
              <a:rPr lang="en-US" altLang="zh-CN" dirty="0"/>
              <a:t> </a:t>
            </a:r>
          </a:p>
          <a:p>
            <a:endParaRPr lang="en-US" altLang="zh-CN" dirty="0"/>
          </a:p>
          <a:p>
            <a:endParaRPr lang="en-US" altLang="zh-CN" dirty="0"/>
          </a:p>
          <a:p>
            <a:endParaRPr lang="en-US" altLang="zh-CN" dirty="0"/>
          </a:p>
          <a:p>
            <a:endParaRPr lang="en-US" altLang="zh-CN" dirty="0"/>
          </a:p>
        </p:txBody>
      </p:sp>
      <p:sp>
        <p:nvSpPr>
          <p:cNvPr id="2" name="日期占位符 1"/>
          <p:cNvSpPr>
            <a:spLocks noGrp="1"/>
          </p:cNvSpPr>
          <p:nvPr>
            <p:ph type="dt" sz="half" idx="10"/>
          </p:nvPr>
        </p:nvSpPr>
        <p:spPr/>
        <p:txBody>
          <a:bodyPr/>
          <a:lstStyle/>
          <a:p>
            <a:fld id="{05BB7046-425D-8E40-AF55-21CEF6EA3C99}"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2</a:t>
            </a:fld>
            <a:endParaRPr lang="zh-CN" altLang="en-US"/>
          </a:p>
        </p:txBody>
      </p:sp>
      <p:graphicFrame>
        <p:nvGraphicFramePr>
          <p:cNvPr id="5" name="图示 4"/>
          <p:cNvGraphicFramePr/>
          <p:nvPr>
            <p:extLst>
              <p:ext uri="{D42A27DB-BD31-4B8C-83A1-F6EECF244321}">
                <p14:modId xmlns:p14="http://schemas.microsoft.com/office/powerpoint/2010/main" val="94687632"/>
              </p:ext>
            </p:extLst>
          </p:nvPr>
        </p:nvGraphicFramePr>
        <p:xfrm>
          <a:off x="241109" y="4094328"/>
          <a:ext cx="6787488" cy="1037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图示 7"/>
          <p:cNvGraphicFramePr/>
          <p:nvPr>
            <p:extLst>
              <p:ext uri="{D42A27DB-BD31-4B8C-83A1-F6EECF244321}">
                <p14:modId xmlns:p14="http://schemas.microsoft.com/office/powerpoint/2010/main" val="636518121"/>
              </p:ext>
            </p:extLst>
          </p:nvPr>
        </p:nvGraphicFramePr>
        <p:xfrm>
          <a:off x="3124200" y="5440849"/>
          <a:ext cx="5734334" cy="7825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588211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6" name="Rectangle 4"/>
          <p:cNvSpPr>
            <a:spLocks noGrp="1" noChangeArrowheads="1"/>
          </p:cNvSpPr>
          <p:nvPr>
            <p:ph type="title"/>
          </p:nvPr>
        </p:nvSpPr>
        <p:spPr/>
        <p:txBody>
          <a:bodyPr/>
          <a:lstStyle/>
          <a:p>
            <a:r>
              <a:rPr lang="zh-CN" altLang="en-US" dirty="0"/>
              <a:t>用户打开文件表</a:t>
            </a:r>
          </a:p>
        </p:txBody>
      </p:sp>
      <p:sp>
        <p:nvSpPr>
          <p:cNvPr id="218115" name="Rectangle 3"/>
          <p:cNvSpPr>
            <a:spLocks noGrp="1" noChangeArrowheads="1"/>
          </p:cNvSpPr>
          <p:nvPr>
            <p:ph idx="1"/>
          </p:nvPr>
        </p:nvSpPr>
        <p:spPr/>
        <p:txBody>
          <a:bodyPr>
            <a:normAutofit/>
          </a:bodyPr>
          <a:lstStyle/>
          <a:p>
            <a:r>
              <a:rPr lang="zh-CN" altLang="en-US" dirty="0"/>
              <a:t>每个进程一个，记录用户打开文件</a:t>
            </a:r>
            <a:endParaRPr lang="en-US" altLang="zh-CN" dirty="0"/>
          </a:p>
          <a:p>
            <a:r>
              <a:rPr lang="zh-CN" altLang="en-US" dirty="0"/>
              <a:t>文件描述符：</a:t>
            </a:r>
            <a:r>
              <a:rPr lang="en-US" altLang="zh-CN" dirty="0"/>
              <a:t>File Descriptor</a:t>
            </a:r>
          </a:p>
          <a:p>
            <a:endParaRPr lang="en-US" altLang="zh-CN" dirty="0"/>
          </a:p>
          <a:p>
            <a:endParaRPr lang="en-US" altLang="zh-CN" dirty="0"/>
          </a:p>
          <a:p>
            <a:endParaRPr lang="zh-CN" altLang="en-US" dirty="0"/>
          </a:p>
        </p:txBody>
      </p:sp>
      <p:sp>
        <p:nvSpPr>
          <p:cNvPr id="2" name="日期占位符 1"/>
          <p:cNvSpPr>
            <a:spLocks noGrp="1"/>
          </p:cNvSpPr>
          <p:nvPr>
            <p:ph type="dt" sz="half" idx="10"/>
          </p:nvPr>
        </p:nvSpPr>
        <p:spPr/>
        <p:txBody>
          <a:bodyPr/>
          <a:lstStyle/>
          <a:p>
            <a:fld id="{5FD76AFE-C397-BC4F-83A8-50F92E062620}" type="datetime5">
              <a:t>2020/12/16</a:t>
            </a:fld>
            <a:endParaRPr lang="zh-CN" altLang="en-US"/>
          </a:p>
        </p:txBody>
      </p:sp>
      <p:sp>
        <p:nvSpPr>
          <p:cNvPr id="5"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20</a:t>
            </a:fld>
            <a:endParaRPr lang="zh-CN" altLang="en-US"/>
          </a:p>
        </p:txBody>
      </p:sp>
      <p:graphicFrame>
        <p:nvGraphicFramePr>
          <p:cNvPr id="8" name="表格 7"/>
          <p:cNvGraphicFramePr>
            <a:graphicFrameLocks noGrp="1"/>
          </p:cNvGraphicFramePr>
          <p:nvPr>
            <p:extLst>
              <p:ext uri="{D42A27DB-BD31-4B8C-83A1-F6EECF244321}">
                <p14:modId xmlns:p14="http://schemas.microsoft.com/office/powerpoint/2010/main" val="3729990676"/>
              </p:ext>
            </p:extLst>
          </p:nvPr>
        </p:nvGraphicFramePr>
        <p:xfrm>
          <a:off x="457200" y="3342138"/>
          <a:ext cx="3651912" cy="1483360"/>
        </p:xfrm>
        <a:graphic>
          <a:graphicData uri="http://schemas.openxmlformats.org/drawingml/2006/table">
            <a:tbl>
              <a:tblPr firstRow="1" bandRow="1">
                <a:tableStyleId>{21E4AEA4-8DFA-4A89-87EB-49C32662AFE0}</a:tableStyleId>
              </a:tblPr>
              <a:tblGrid>
                <a:gridCol w="1659340">
                  <a:extLst>
                    <a:ext uri="{9D8B030D-6E8A-4147-A177-3AD203B41FA5}">
                      <a16:colId xmlns:a16="http://schemas.microsoft.com/office/drawing/2014/main" val="20000"/>
                    </a:ext>
                  </a:extLst>
                </a:gridCol>
                <a:gridCol w="1992572">
                  <a:extLst>
                    <a:ext uri="{9D8B030D-6E8A-4147-A177-3AD203B41FA5}">
                      <a16:colId xmlns:a16="http://schemas.microsoft.com/office/drawing/2014/main" val="20003"/>
                    </a:ext>
                  </a:extLst>
                </a:gridCol>
              </a:tblGrid>
              <a:tr h="370840">
                <a:tc>
                  <a:txBody>
                    <a:bodyPr/>
                    <a:lstStyle/>
                    <a:p>
                      <a:r>
                        <a:rPr lang="zh-CN" altLang="en-US" dirty="0"/>
                        <a:t>文件描述符</a:t>
                      </a:r>
                    </a:p>
                  </a:txBody>
                  <a:tcPr/>
                </a:tc>
                <a:tc>
                  <a:txBody>
                    <a:bodyPr/>
                    <a:lstStyle/>
                    <a:p>
                      <a:r>
                        <a:rPr lang="zh-CN" altLang="en-US" dirty="0"/>
                        <a:t>系统打开表项</a:t>
                      </a:r>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graphicFrame>
        <p:nvGraphicFramePr>
          <p:cNvPr id="9" name="表格 8">
            <a:extLst>
              <a:ext uri="{FF2B5EF4-FFF2-40B4-BE49-F238E27FC236}">
                <a16:creationId xmlns:a16="http://schemas.microsoft.com/office/drawing/2014/main" id="{C2C9FF4D-9E72-374C-BCAF-ED15DC39B4CE}"/>
              </a:ext>
            </a:extLst>
          </p:cNvPr>
          <p:cNvGraphicFramePr>
            <a:graphicFrameLocks noGrp="1"/>
          </p:cNvGraphicFramePr>
          <p:nvPr>
            <p:extLst>
              <p:ext uri="{D42A27DB-BD31-4B8C-83A1-F6EECF244321}">
                <p14:modId xmlns:p14="http://schemas.microsoft.com/office/powerpoint/2010/main" val="4269168441"/>
              </p:ext>
            </p:extLst>
          </p:nvPr>
        </p:nvGraphicFramePr>
        <p:xfrm>
          <a:off x="4572000" y="3342138"/>
          <a:ext cx="4399613" cy="1483360"/>
        </p:xfrm>
        <a:graphic>
          <a:graphicData uri="http://schemas.openxmlformats.org/drawingml/2006/table">
            <a:tbl>
              <a:tblPr firstRow="1" bandRow="1">
                <a:tableStyleId>{F5AB1C69-6EDB-4FF4-983F-18BD219EF322}</a:tableStyleId>
              </a:tblPr>
              <a:tblGrid>
                <a:gridCol w="1174230">
                  <a:extLst>
                    <a:ext uri="{9D8B030D-6E8A-4147-A177-3AD203B41FA5}">
                      <a16:colId xmlns:a16="http://schemas.microsoft.com/office/drawing/2014/main" val="20000"/>
                    </a:ext>
                  </a:extLst>
                </a:gridCol>
                <a:gridCol w="1139252">
                  <a:extLst>
                    <a:ext uri="{9D8B030D-6E8A-4147-A177-3AD203B41FA5}">
                      <a16:colId xmlns:a16="http://schemas.microsoft.com/office/drawing/2014/main" val="20001"/>
                    </a:ext>
                  </a:extLst>
                </a:gridCol>
                <a:gridCol w="1169233">
                  <a:extLst>
                    <a:ext uri="{9D8B030D-6E8A-4147-A177-3AD203B41FA5}">
                      <a16:colId xmlns:a16="http://schemas.microsoft.com/office/drawing/2014/main" val="20002"/>
                    </a:ext>
                  </a:extLst>
                </a:gridCol>
                <a:gridCol w="916898">
                  <a:extLst>
                    <a:ext uri="{9D8B030D-6E8A-4147-A177-3AD203B41FA5}">
                      <a16:colId xmlns:a16="http://schemas.microsoft.com/office/drawing/2014/main" val="20003"/>
                    </a:ext>
                  </a:extLst>
                </a:gridCol>
              </a:tblGrid>
              <a:tr h="370840">
                <a:tc>
                  <a:txBody>
                    <a:bodyPr/>
                    <a:lstStyle/>
                    <a:p>
                      <a:r>
                        <a:rPr lang="zh-CN" altLang="en-US" dirty="0"/>
                        <a:t>修改标志</a:t>
                      </a:r>
                    </a:p>
                  </a:txBody>
                  <a:tcPr/>
                </a:tc>
                <a:tc>
                  <a:txBody>
                    <a:bodyPr/>
                    <a:lstStyle/>
                    <a:p>
                      <a:r>
                        <a:rPr lang="zh-CN" altLang="en-US" dirty="0"/>
                        <a:t>读写位置</a:t>
                      </a:r>
                    </a:p>
                  </a:txBody>
                  <a:tcPr/>
                </a:tc>
                <a:tc>
                  <a:txBody>
                    <a:bodyPr/>
                    <a:lstStyle/>
                    <a:p>
                      <a:r>
                        <a:rPr lang="zh-CN" altLang="en-US" dirty="0"/>
                        <a:t>共享计数</a:t>
                      </a:r>
                    </a:p>
                  </a:txBody>
                  <a:tcPr/>
                </a:tc>
                <a:tc>
                  <a:txBody>
                    <a:bodyPr/>
                    <a:lstStyle/>
                    <a:p>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cxnSp>
        <p:nvCxnSpPr>
          <p:cNvPr id="10" name="直线箭头连接符 9">
            <a:extLst>
              <a:ext uri="{FF2B5EF4-FFF2-40B4-BE49-F238E27FC236}">
                <a16:creationId xmlns:a16="http://schemas.microsoft.com/office/drawing/2014/main" id="{62EDE524-DA6F-B249-84C7-B806A24B08FC}"/>
              </a:ext>
            </a:extLst>
          </p:cNvPr>
          <p:cNvCxnSpPr>
            <a:cxnSpLocks/>
          </p:cNvCxnSpPr>
          <p:nvPr/>
        </p:nvCxnSpPr>
        <p:spPr>
          <a:xfrm>
            <a:off x="3792511" y="4687226"/>
            <a:ext cx="12741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a:extLst>
              <a:ext uri="{FF2B5EF4-FFF2-40B4-BE49-F238E27FC236}">
                <a16:creationId xmlns:a16="http://schemas.microsoft.com/office/drawing/2014/main" id="{BEF1E08D-A36B-B34D-AC97-D1893FE4CB4F}"/>
              </a:ext>
            </a:extLst>
          </p:cNvPr>
          <p:cNvCxnSpPr>
            <a:cxnSpLocks/>
          </p:cNvCxnSpPr>
          <p:nvPr/>
        </p:nvCxnSpPr>
        <p:spPr>
          <a:xfrm>
            <a:off x="3792511" y="3892747"/>
            <a:ext cx="12741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C0A7E879-985D-6641-86AD-2B950BB73E8E}"/>
              </a:ext>
            </a:extLst>
          </p:cNvPr>
          <p:cNvCxnSpPr>
            <a:cxnSpLocks/>
          </p:cNvCxnSpPr>
          <p:nvPr/>
        </p:nvCxnSpPr>
        <p:spPr>
          <a:xfrm>
            <a:off x="3792511" y="4297481"/>
            <a:ext cx="1169233" cy="254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9D53AAA3-CA6E-0C4E-9526-2C78578948AC}"/>
              </a:ext>
            </a:extLst>
          </p:cNvPr>
          <p:cNvSpPr txBox="1"/>
          <p:nvPr/>
        </p:nvSpPr>
        <p:spPr>
          <a:xfrm>
            <a:off x="6938515" y="4502560"/>
            <a:ext cx="1011815" cy="369332"/>
          </a:xfrm>
          <a:prstGeom prst="rect">
            <a:avLst/>
          </a:prstGeom>
          <a:noFill/>
        </p:spPr>
        <p:txBody>
          <a:bodyPr wrap="none" rtlCol="0">
            <a:spAutoFit/>
          </a:bodyPr>
          <a:lstStyle/>
          <a:p>
            <a:r>
              <a:rPr kumimoji="1" lang="en-US" altLang="zh-CN"/>
              <a:t>count=2</a:t>
            </a:r>
            <a:endParaRPr kumimoji="1" lang="zh-CN" altLang="en-US"/>
          </a:p>
        </p:txBody>
      </p:sp>
    </p:spTree>
    <p:extLst>
      <p:ext uri="{BB962C8B-B14F-4D97-AF65-F5344CB8AC3E}">
        <p14:creationId xmlns:p14="http://schemas.microsoft.com/office/powerpoint/2010/main" val="123849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8115">
                                            <p:txEl>
                                              <p:pRg st="0" end="0"/>
                                            </p:txEl>
                                          </p:spTgt>
                                        </p:tgtEl>
                                        <p:attrNameLst>
                                          <p:attrName>style.visibility</p:attrName>
                                        </p:attrNameLst>
                                      </p:cBhvr>
                                      <p:to>
                                        <p:strVal val="visible"/>
                                      </p:to>
                                    </p:set>
                                    <p:animEffect transition="in" filter="fade">
                                      <p:cBhvr>
                                        <p:cTn id="7" dur="500"/>
                                        <p:tgtEl>
                                          <p:spTgt spid="2181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8115">
                                            <p:txEl>
                                              <p:pRg st="1" end="1"/>
                                            </p:txEl>
                                          </p:spTgt>
                                        </p:tgtEl>
                                        <p:attrNameLst>
                                          <p:attrName>style.visibility</p:attrName>
                                        </p:attrNameLst>
                                      </p:cBhvr>
                                      <p:to>
                                        <p:strVal val="visible"/>
                                      </p:to>
                                    </p:set>
                                    <p:animEffect transition="in" filter="fade">
                                      <p:cBhvr>
                                        <p:cTn id="12" dur="500"/>
                                        <p:tgtEl>
                                          <p:spTgt spid="2181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115" grpId="0" uiExpand="1" build="p"/>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r>
              <a:rPr lang="zh-CN" altLang="en-US"/>
              <a:t>打开文件表</a:t>
            </a:r>
            <a:endParaRPr lang="en-US" altLang="zh-CN" dirty="0"/>
          </a:p>
        </p:txBody>
      </p:sp>
      <p:sp>
        <p:nvSpPr>
          <p:cNvPr id="49155" name="Rectangle 4"/>
          <p:cNvSpPr>
            <a:spLocks noChangeArrowheads="1"/>
          </p:cNvSpPr>
          <p:nvPr/>
        </p:nvSpPr>
        <p:spPr bwMode="auto">
          <a:xfrm>
            <a:off x="3810000" y="1295400"/>
            <a:ext cx="609600" cy="609600"/>
          </a:xfrm>
          <a:prstGeom prst="rect">
            <a:avLst/>
          </a:prstGeom>
          <a:solidFill>
            <a:srgbClr val="CCCC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vol</a:t>
            </a:r>
          </a:p>
        </p:txBody>
      </p:sp>
      <p:sp>
        <p:nvSpPr>
          <p:cNvPr id="49156" name="Rectangle 5"/>
          <p:cNvSpPr>
            <a:spLocks noChangeArrowheads="1"/>
          </p:cNvSpPr>
          <p:nvPr/>
        </p:nvSpPr>
        <p:spPr bwMode="auto">
          <a:xfrm>
            <a:off x="5791200" y="12954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7" name="Rectangle 6"/>
          <p:cNvSpPr>
            <a:spLocks noChangeArrowheads="1"/>
          </p:cNvSpPr>
          <p:nvPr/>
        </p:nvSpPr>
        <p:spPr bwMode="auto">
          <a:xfrm>
            <a:off x="49530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8" name="Rectangle 7"/>
          <p:cNvSpPr>
            <a:spLocks noChangeArrowheads="1"/>
          </p:cNvSpPr>
          <p:nvPr/>
        </p:nvSpPr>
        <p:spPr bwMode="auto">
          <a:xfrm>
            <a:off x="66294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9" name="Rectangle 8"/>
          <p:cNvSpPr>
            <a:spLocks noChangeArrowheads="1"/>
          </p:cNvSpPr>
          <p:nvPr/>
        </p:nvSpPr>
        <p:spPr bwMode="auto">
          <a:xfrm>
            <a:off x="45720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0" name="Rectangle 9"/>
          <p:cNvSpPr>
            <a:spLocks noChangeArrowheads="1"/>
          </p:cNvSpPr>
          <p:nvPr/>
        </p:nvSpPr>
        <p:spPr bwMode="auto">
          <a:xfrm>
            <a:off x="54102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1" name="Rectangle 10"/>
          <p:cNvSpPr>
            <a:spLocks noChangeArrowheads="1"/>
          </p:cNvSpPr>
          <p:nvPr/>
        </p:nvSpPr>
        <p:spPr bwMode="auto">
          <a:xfrm>
            <a:off x="70866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2" name="Line 11"/>
          <p:cNvSpPr>
            <a:spLocks noChangeShapeType="1"/>
          </p:cNvSpPr>
          <p:nvPr/>
        </p:nvSpPr>
        <p:spPr bwMode="auto">
          <a:xfrm flipH="1">
            <a:off x="5486400" y="1905000"/>
            <a:ext cx="53340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3" name="Line 12"/>
          <p:cNvSpPr>
            <a:spLocks noChangeShapeType="1"/>
          </p:cNvSpPr>
          <p:nvPr/>
        </p:nvSpPr>
        <p:spPr bwMode="auto">
          <a:xfrm>
            <a:off x="6172200" y="1905000"/>
            <a:ext cx="53340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4" name="Line 13"/>
          <p:cNvSpPr>
            <a:spLocks noChangeShapeType="1"/>
          </p:cNvSpPr>
          <p:nvPr/>
        </p:nvSpPr>
        <p:spPr bwMode="auto">
          <a:xfrm flipH="1">
            <a:off x="5029200" y="2819400"/>
            <a:ext cx="15240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5" name="Line 14"/>
          <p:cNvSpPr>
            <a:spLocks noChangeShapeType="1"/>
          </p:cNvSpPr>
          <p:nvPr/>
        </p:nvSpPr>
        <p:spPr bwMode="auto">
          <a:xfrm>
            <a:off x="5334000" y="2819400"/>
            <a:ext cx="22860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6" name="Line 15"/>
          <p:cNvSpPr>
            <a:spLocks noChangeShapeType="1"/>
          </p:cNvSpPr>
          <p:nvPr/>
        </p:nvSpPr>
        <p:spPr bwMode="auto">
          <a:xfrm>
            <a:off x="7010400" y="2819400"/>
            <a:ext cx="22860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7" name="Rectangle 16"/>
          <p:cNvSpPr>
            <a:spLocks noChangeArrowheads="1"/>
          </p:cNvSpPr>
          <p:nvPr/>
        </p:nvSpPr>
        <p:spPr bwMode="auto">
          <a:xfrm>
            <a:off x="57912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8" name="Line 17"/>
          <p:cNvSpPr>
            <a:spLocks noChangeShapeType="1"/>
          </p:cNvSpPr>
          <p:nvPr/>
        </p:nvSpPr>
        <p:spPr bwMode="auto">
          <a:xfrm>
            <a:off x="6096000" y="1905000"/>
            <a:ext cx="0" cy="3048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69" name="Rectangle 18"/>
          <p:cNvSpPr>
            <a:spLocks noChangeArrowheads="1"/>
          </p:cNvSpPr>
          <p:nvPr/>
        </p:nvSpPr>
        <p:spPr bwMode="auto">
          <a:xfrm>
            <a:off x="45720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0" name="Rectangle 19"/>
          <p:cNvSpPr>
            <a:spLocks noChangeArrowheads="1"/>
          </p:cNvSpPr>
          <p:nvPr/>
        </p:nvSpPr>
        <p:spPr bwMode="auto">
          <a:xfrm>
            <a:off x="54102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1" name="Rectangle 20"/>
          <p:cNvSpPr>
            <a:spLocks noChangeArrowheads="1"/>
          </p:cNvSpPr>
          <p:nvPr/>
        </p:nvSpPr>
        <p:spPr bwMode="auto">
          <a:xfrm>
            <a:off x="62484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2" name="Rectangle 21"/>
          <p:cNvSpPr>
            <a:spLocks noChangeArrowheads="1"/>
          </p:cNvSpPr>
          <p:nvPr/>
        </p:nvSpPr>
        <p:spPr bwMode="auto">
          <a:xfrm>
            <a:off x="70866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3" name="Line 22"/>
          <p:cNvSpPr>
            <a:spLocks noChangeShapeType="1"/>
          </p:cNvSpPr>
          <p:nvPr/>
        </p:nvSpPr>
        <p:spPr bwMode="auto">
          <a:xfrm>
            <a:off x="48768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74" name="Line 23"/>
          <p:cNvSpPr>
            <a:spLocks noChangeShapeType="1"/>
          </p:cNvSpPr>
          <p:nvPr/>
        </p:nvSpPr>
        <p:spPr bwMode="auto">
          <a:xfrm>
            <a:off x="57150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75" name="Line 24"/>
          <p:cNvSpPr>
            <a:spLocks noChangeShapeType="1"/>
          </p:cNvSpPr>
          <p:nvPr/>
        </p:nvSpPr>
        <p:spPr bwMode="auto">
          <a:xfrm>
            <a:off x="6096000" y="2819400"/>
            <a:ext cx="457200" cy="1295400"/>
          </a:xfrm>
          <a:prstGeom prst="line">
            <a:avLst/>
          </a:prstGeom>
          <a:noFill/>
          <a:ln w="12700">
            <a:solidFill>
              <a:schemeClr val="tx1"/>
            </a:solidFill>
            <a:prstDash val="lgDash"/>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76" name="Line 25"/>
          <p:cNvSpPr>
            <a:spLocks noChangeShapeType="1"/>
          </p:cNvSpPr>
          <p:nvPr/>
        </p:nvSpPr>
        <p:spPr bwMode="auto">
          <a:xfrm>
            <a:off x="73914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77" name="Line 26"/>
          <p:cNvSpPr>
            <a:spLocks noChangeShapeType="1"/>
          </p:cNvSpPr>
          <p:nvPr/>
        </p:nvSpPr>
        <p:spPr bwMode="auto">
          <a:xfrm>
            <a:off x="4419600" y="1600200"/>
            <a:ext cx="1371600" cy="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78" name="Rectangle 27"/>
          <p:cNvSpPr>
            <a:spLocks noChangeArrowheads="1"/>
          </p:cNvSpPr>
          <p:nvPr/>
        </p:nvSpPr>
        <p:spPr bwMode="auto">
          <a:xfrm>
            <a:off x="45720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79" name="Rectangle 28"/>
          <p:cNvSpPr>
            <a:spLocks noChangeArrowheads="1"/>
          </p:cNvSpPr>
          <p:nvPr/>
        </p:nvSpPr>
        <p:spPr bwMode="auto">
          <a:xfrm>
            <a:off x="39624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0" name="Rectangle 29"/>
          <p:cNvSpPr>
            <a:spLocks noChangeArrowheads="1"/>
          </p:cNvSpPr>
          <p:nvPr/>
        </p:nvSpPr>
        <p:spPr bwMode="auto">
          <a:xfrm>
            <a:off x="33528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1" name="Rectangle 30"/>
          <p:cNvSpPr>
            <a:spLocks noChangeArrowheads="1"/>
          </p:cNvSpPr>
          <p:nvPr/>
        </p:nvSpPr>
        <p:spPr bwMode="auto">
          <a:xfrm>
            <a:off x="51816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2" name="Rectangle 31"/>
          <p:cNvSpPr>
            <a:spLocks noChangeArrowheads="1"/>
          </p:cNvSpPr>
          <p:nvPr/>
        </p:nvSpPr>
        <p:spPr bwMode="auto">
          <a:xfrm>
            <a:off x="57912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3" name="Rectangle 32"/>
          <p:cNvSpPr>
            <a:spLocks noChangeArrowheads="1"/>
          </p:cNvSpPr>
          <p:nvPr/>
        </p:nvSpPr>
        <p:spPr bwMode="auto">
          <a:xfrm>
            <a:off x="64008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4" name="Rectangle 33"/>
          <p:cNvSpPr>
            <a:spLocks noChangeArrowheads="1"/>
          </p:cNvSpPr>
          <p:nvPr/>
        </p:nvSpPr>
        <p:spPr bwMode="auto">
          <a:xfrm>
            <a:off x="70104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5" name="Rectangle 34"/>
          <p:cNvSpPr>
            <a:spLocks noChangeArrowheads="1"/>
          </p:cNvSpPr>
          <p:nvPr/>
        </p:nvSpPr>
        <p:spPr bwMode="auto">
          <a:xfrm>
            <a:off x="76200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6" name="Line 35"/>
          <p:cNvSpPr>
            <a:spLocks noChangeShapeType="1"/>
          </p:cNvSpPr>
          <p:nvPr/>
        </p:nvSpPr>
        <p:spPr bwMode="auto">
          <a:xfrm flipH="1">
            <a:off x="3733800" y="4724400"/>
            <a:ext cx="11430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87" name="Line 36"/>
          <p:cNvSpPr>
            <a:spLocks noChangeShapeType="1"/>
          </p:cNvSpPr>
          <p:nvPr/>
        </p:nvSpPr>
        <p:spPr bwMode="auto">
          <a:xfrm flipH="1">
            <a:off x="4343400" y="4724400"/>
            <a:ext cx="5334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88" name="Line 37"/>
          <p:cNvSpPr>
            <a:spLocks noChangeShapeType="1"/>
          </p:cNvSpPr>
          <p:nvPr/>
        </p:nvSpPr>
        <p:spPr bwMode="auto">
          <a:xfrm>
            <a:off x="4876800" y="4724400"/>
            <a:ext cx="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89" name="Line 38"/>
          <p:cNvSpPr>
            <a:spLocks noChangeShapeType="1"/>
          </p:cNvSpPr>
          <p:nvPr/>
        </p:nvSpPr>
        <p:spPr bwMode="auto">
          <a:xfrm>
            <a:off x="5715000" y="4724400"/>
            <a:ext cx="3810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0" name="Line 39"/>
          <p:cNvSpPr>
            <a:spLocks noChangeShapeType="1"/>
          </p:cNvSpPr>
          <p:nvPr/>
        </p:nvSpPr>
        <p:spPr bwMode="auto">
          <a:xfrm flipH="1">
            <a:off x="5410200" y="4724400"/>
            <a:ext cx="11430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1" name="Line 40"/>
          <p:cNvSpPr>
            <a:spLocks noChangeShapeType="1"/>
          </p:cNvSpPr>
          <p:nvPr/>
        </p:nvSpPr>
        <p:spPr bwMode="auto">
          <a:xfrm>
            <a:off x="6553200" y="4724400"/>
            <a:ext cx="1524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2" name="Line 41"/>
          <p:cNvSpPr>
            <a:spLocks noChangeShapeType="1"/>
          </p:cNvSpPr>
          <p:nvPr/>
        </p:nvSpPr>
        <p:spPr bwMode="auto">
          <a:xfrm>
            <a:off x="7391400" y="4724400"/>
            <a:ext cx="5334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3" name="Line 42"/>
          <p:cNvSpPr>
            <a:spLocks noChangeShapeType="1"/>
          </p:cNvSpPr>
          <p:nvPr/>
        </p:nvSpPr>
        <p:spPr bwMode="auto">
          <a:xfrm>
            <a:off x="7391400" y="4724400"/>
            <a:ext cx="11430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4" name="Rectangle 43"/>
          <p:cNvSpPr>
            <a:spLocks noChangeArrowheads="1"/>
          </p:cNvSpPr>
          <p:nvPr/>
        </p:nvSpPr>
        <p:spPr bwMode="auto">
          <a:xfrm>
            <a:off x="82296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95" name="Line 44"/>
          <p:cNvSpPr>
            <a:spLocks noChangeShapeType="1"/>
          </p:cNvSpPr>
          <p:nvPr/>
        </p:nvSpPr>
        <p:spPr bwMode="auto">
          <a:xfrm flipH="1">
            <a:off x="7315200" y="4724400"/>
            <a:ext cx="76200" cy="457200"/>
          </a:xfrm>
          <a:prstGeom prst="line">
            <a:avLst/>
          </a:prstGeom>
          <a:noFill/>
          <a:ln w="12700">
            <a:solidFill>
              <a:schemeClr val="tx1"/>
            </a:solidFill>
            <a:round/>
            <a:headEnd type="none" w="sm" len="sm"/>
            <a:tailEnd type="triangle" w="sm" len="sm"/>
          </a:ln>
          <a:extLst>
            <a:ext uri="{909E8E84-426E-40dd-AFC4-6F175D3DCCD1}">
              <a14:hiddenFill xmlns="" xmlns:a14="http://schemas.microsoft.com/office/drawing/2010/main">
                <a:noFill/>
              </a14:hiddenFill>
            </a:ext>
          </a:extLst>
        </p:spPr>
        <p:txBody>
          <a:bodyPr/>
          <a:lstStyle/>
          <a:p>
            <a:endParaRPr lang="zh-CN" altLang="en-US"/>
          </a:p>
        </p:txBody>
      </p:sp>
      <p:sp>
        <p:nvSpPr>
          <p:cNvPr id="49196" name="Rectangle 46"/>
          <p:cNvSpPr>
            <a:spLocks noChangeArrowheads="1"/>
          </p:cNvSpPr>
          <p:nvPr/>
        </p:nvSpPr>
        <p:spPr bwMode="auto">
          <a:xfrm>
            <a:off x="914400" y="17526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7" name="Rectangle 47"/>
          <p:cNvSpPr>
            <a:spLocks noChangeArrowheads="1"/>
          </p:cNvSpPr>
          <p:nvPr/>
        </p:nvSpPr>
        <p:spPr bwMode="auto">
          <a:xfrm>
            <a:off x="914400" y="22860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8" name="Rectangle 48"/>
          <p:cNvSpPr>
            <a:spLocks noChangeArrowheads="1"/>
          </p:cNvSpPr>
          <p:nvPr/>
        </p:nvSpPr>
        <p:spPr bwMode="auto">
          <a:xfrm>
            <a:off x="914400" y="35052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9" name="Rectangle 49"/>
          <p:cNvSpPr>
            <a:spLocks noChangeArrowheads="1"/>
          </p:cNvSpPr>
          <p:nvPr/>
        </p:nvSpPr>
        <p:spPr bwMode="auto">
          <a:xfrm>
            <a:off x="914400" y="38862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0" name="Rectangle 52"/>
          <p:cNvSpPr>
            <a:spLocks noChangeArrowheads="1"/>
          </p:cNvSpPr>
          <p:nvPr/>
        </p:nvSpPr>
        <p:spPr bwMode="auto">
          <a:xfrm>
            <a:off x="2133600" y="26670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1" name="Rectangle 53"/>
          <p:cNvSpPr>
            <a:spLocks noChangeArrowheads="1"/>
          </p:cNvSpPr>
          <p:nvPr/>
        </p:nvSpPr>
        <p:spPr bwMode="auto">
          <a:xfrm>
            <a:off x="2133600" y="32004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2" name="Text Box 54"/>
          <p:cNvSpPr txBox="1">
            <a:spLocks noChangeArrowheads="1"/>
          </p:cNvSpPr>
          <p:nvPr/>
        </p:nvSpPr>
        <p:spPr bwMode="auto">
          <a:xfrm>
            <a:off x="262523" y="1216928"/>
            <a:ext cx="1980030"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sz="2400">
                <a:solidFill>
                  <a:schemeClr val="tx1"/>
                </a:solidFill>
                <a:latin typeface="Times" charset="0"/>
                <a:ea typeface="MS PGothic" pitchFamily="34" charset="-128"/>
              </a:defRPr>
            </a:lvl1pPr>
            <a:lvl2pPr marL="742950" indent="-285750" eaLnBrk="0" hangingPunct="0">
              <a:defRPr sz="2400">
                <a:solidFill>
                  <a:schemeClr val="tx1"/>
                </a:solidFill>
                <a:latin typeface="Times" charset="0"/>
                <a:ea typeface="MS PGothic" pitchFamily="34" charset="-128"/>
              </a:defRPr>
            </a:lvl2pPr>
            <a:lvl3pPr marL="1143000" indent="-228600" eaLnBrk="0" hangingPunct="0">
              <a:defRPr sz="2400">
                <a:solidFill>
                  <a:schemeClr val="tx1"/>
                </a:solidFill>
                <a:latin typeface="Times" charset="0"/>
                <a:ea typeface="MS PGothic" pitchFamily="34" charset="-128"/>
              </a:defRPr>
            </a:lvl3pPr>
            <a:lvl4pPr marL="1600200" indent="-228600" eaLnBrk="0" hangingPunct="0">
              <a:defRPr sz="2400">
                <a:solidFill>
                  <a:schemeClr val="tx1"/>
                </a:solidFill>
                <a:latin typeface="Times" charset="0"/>
                <a:ea typeface="MS PGothic" pitchFamily="34" charset="-128"/>
              </a:defRPr>
            </a:lvl4pPr>
            <a:lvl5pPr marL="2057400" indent="-228600" eaLnBrk="0" hangingPunct="0">
              <a:defRPr sz="2400">
                <a:solidFill>
                  <a:schemeClr val="tx1"/>
                </a:solidFill>
                <a:latin typeface="Times" charset="0"/>
                <a:ea typeface="MS PGothic" pitchFamily="34" charset="-128"/>
              </a:defRPr>
            </a:lvl5pPr>
            <a:lvl6pPr marL="2514600" indent="-228600" eaLnBrk="0" fontAlgn="base" hangingPunct="0">
              <a:spcBef>
                <a:spcPct val="0"/>
              </a:spcBef>
              <a:spcAft>
                <a:spcPct val="0"/>
              </a:spcAft>
              <a:defRPr sz="2400">
                <a:solidFill>
                  <a:schemeClr val="tx1"/>
                </a:solidFill>
                <a:latin typeface="Times" charset="0"/>
                <a:ea typeface="MS PGothic" pitchFamily="34" charset="-128"/>
              </a:defRPr>
            </a:lvl6pPr>
            <a:lvl7pPr marL="2971800" indent="-228600" eaLnBrk="0" fontAlgn="base" hangingPunct="0">
              <a:spcBef>
                <a:spcPct val="0"/>
              </a:spcBef>
              <a:spcAft>
                <a:spcPct val="0"/>
              </a:spcAft>
              <a:defRPr sz="2400">
                <a:solidFill>
                  <a:schemeClr val="tx1"/>
                </a:solidFill>
                <a:latin typeface="Times" charset="0"/>
                <a:ea typeface="MS PGothic" pitchFamily="34" charset="-128"/>
              </a:defRPr>
            </a:lvl7pPr>
            <a:lvl8pPr marL="3429000" indent="-228600" eaLnBrk="0" fontAlgn="base" hangingPunct="0">
              <a:spcBef>
                <a:spcPct val="0"/>
              </a:spcBef>
              <a:spcAft>
                <a:spcPct val="0"/>
              </a:spcAft>
              <a:defRPr sz="2400">
                <a:solidFill>
                  <a:schemeClr val="tx1"/>
                </a:solidFill>
                <a:latin typeface="Times" charset="0"/>
                <a:ea typeface="MS PGothic" pitchFamily="34" charset="-128"/>
              </a:defRPr>
            </a:lvl8pPr>
            <a:lvl9pPr marL="3886200" indent="-228600" eaLnBrk="0" fontAlgn="base" hangingPunct="0">
              <a:spcBef>
                <a:spcPct val="0"/>
              </a:spcBef>
              <a:spcAft>
                <a:spcPct val="0"/>
              </a:spcAft>
              <a:defRPr sz="2400">
                <a:solidFill>
                  <a:schemeClr val="tx1"/>
                </a:solidFill>
                <a:latin typeface="Times" charset="0"/>
                <a:ea typeface="MS PGothic" pitchFamily="34" charset="-128"/>
              </a:defRPr>
            </a:lvl9pPr>
          </a:lstStyle>
          <a:p>
            <a:pPr algn="ctr" eaLnBrk="1" hangingPunct="1"/>
            <a:r>
              <a:rPr lang="zh-CN" altLang="en-US" sz="2000" dirty="0">
                <a:latin typeface="黑体" pitchFamily="49" charset="-122"/>
                <a:ea typeface="黑体" pitchFamily="49" charset="-122"/>
              </a:rPr>
              <a:t>用户打开文件表</a:t>
            </a:r>
            <a:endParaRPr lang="en-US" altLang="zh-CN" sz="2000" dirty="0">
              <a:latin typeface="黑体" pitchFamily="49" charset="-122"/>
              <a:ea typeface="黑体" pitchFamily="49" charset="-122"/>
            </a:endParaRPr>
          </a:p>
        </p:txBody>
      </p:sp>
      <p:sp>
        <p:nvSpPr>
          <p:cNvPr id="49203" name="Text Box 55"/>
          <p:cNvSpPr txBox="1">
            <a:spLocks noChangeArrowheads="1"/>
          </p:cNvSpPr>
          <p:nvPr/>
        </p:nvSpPr>
        <p:spPr bwMode="auto">
          <a:xfrm>
            <a:off x="1676985" y="2269123"/>
            <a:ext cx="1980030"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sz="2400">
                <a:solidFill>
                  <a:schemeClr val="tx1"/>
                </a:solidFill>
                <a:latin typeface="Times" charset="0"/>
                <a:ea typeface="MS PGothic" pitchFamily="34" charset="-128"/>
              </a:defRPr>
            </a:lvl1pPr>
            <a:lvl2pPr marL="742950" indent="-285750" eaLnBrk="0" hangingPunct="0">
              <a:defRPr sz="2400">
                <a:solidFill>
                  <a:schemeClr val="tx1"/>
                </a:solidFill>
                <a:latin typeface="Times" charset="0"/>
                <a:ea typeface="MS PGothic" pitchFamily="34" charset="-128"/>
              </a:defRPr>
            </a:lvl2pPr>
            <a:lvl3pPr marL="1143000" indent="-228600" eaLnBrk="0" hangingPunct="0">
              <a:defRPr sz="2400">
                <a:solidFill>
                  <a:schemeClr val="tx1"/>
                </a:solidFill>
                <a:latin typeface="Times" charset="0"/>
                <a:ea typeface="MS PGothic" pitchFamily="34" charset="-128"/>
              </a:defRPr>
            </a:lvl3pPr>
            <a:lvl4pPr marL="1600200" indent="-228600" eaLnBrk="0" hangingPunct="0">
              <a:defRPr sz="2400">
                <a:solidFill>
                  <a:schemeClr val="tx1"/>
                </a:solidFill>
                <a:latin typeface="Times" charset="0"/>
                <a:ea typeface="MS PGothic" pitchFamily="34" charset="-128"/>
              </a:defRPr>
            </a:lvl4pPr>
            <a:lvl5pPr marL="2057400" indent="-228600" eaLnBrk="0" hangingPunct="0">
              <a:defRPr sz="2400">
                <a:solidFill>
                  <a:schemeClr val="tx1"/>
                </a:solidFill>
                <a:latin typeface="Times" charset="0"/>
                <a:ea typeface="MS PGothic" pitchFamily="34" charset="-128"/>
              </a:defRPr>
            </a:lvl5pPr>
            <a:lvl6pPr marL="2514600" indent="-228600" eaLnBrk="0" fontAlgn="base" hangingPunct="0">
              <a:spcBef>
                <a:spcPct val="0"/>
              </a:spcBef>
              <a:spcAft>
                <a:spcPct val="0"/>
              </a:spcAft>
              <a:defRPr sz="2400">
                <a:solidFill>
                  <a:schemeClr val="tx1"/>
                </a:solidFill>
                <a:latin typeface="Times" charset="0"/>
                <a:ea typeface="MS PGothic" pitchFamily="34" charset="-128"/>
              </a:defRPr>
            </a:lvl6pPr>
            <a:lvl7pPr marL="2971800" indent="-228600" eaLnBrk="0" fontAlgn="base" hangingPunct="0">
              <a:spcBef>
                <a:spcPct val="0"/>
              </a:spcBef>
              <a:spcAft>
                <a:spcPct val="0"/>
              </a:spcAft>
              <a:defRPr sz="2400">
                <a:solidFill>
                  <a:schemeClr val="tx1"/>
                </a:solidFill>
                <a:latin typeface="Times" charset="0"/>
                <a:ea typeface="MS PGothic" pitchFamily="34" charset="-128"/>
              </a:defRPr>
            </a:lvl7pPr>
            <a:lvl8pPr marL="3429000" indent="-228600" eaLnBrk="0" fontAlgn="base" hangingPunct="0">
              <a:spcBef>
                <a:spcPct val="0"/>
              </a:spcBef>
              <a:spcAft>
                <a:spcPct val="0"/>
              </a:spcAft>
              <a:defRPr sz="2400">
                <a:solidFill>
                  <a:schemeClr val="tx1"/>
                </a:solidFill>
                <a:latin typeface="Times" charset="0"/>
                <a:ea typeface="MS PGothic" pitchFamily="34" charset="-128"/>
              </a:defRPr>
            </a:lvl8pPr>
            <a:lvl9pPr marL="3886200" indent="-228600" eaLnBrk="0" fontAlgn="base" hangingPunct="0">
              <a:spcBef>
                <a:spcPct val="0"/>
              </a:spcBef>
              <a:spcAft>
                <a:spcPct val="0"/>
              </a:spcAft>
              <a:defRPr sz="2400">
                <a:solidFill>
                  <a:schemeClr val="tx1"/>
                </a:solidFill>
                <a:latin typeface="Times" charset="0"/>
                <a:ea typeface="MS PGothic" pitchFamily="34" charset="-128"/>
              </a:defRPr>
            </a:lvl9pPr>
          </a:lstStyle>
          <a:p>
            <a:pPr algn="ctr" eaLnBrk="1" hangingPunct="1"/>
            <a:r>
              <a:rPr lang="zh-CN" altLang="en-US" sz="2000" dirty="0">
                <a:latin typeface="黑体" pitchFamily="49" charset="-122"/>
                <a:ea typeface="黑体" pitchFamily="49" charset="-122"/>
              </a:rPr>
              <a:t>系统打开文件表</a:t>
            </a:r>
            <a:endParaRPr lang="en-US" altLang="zh-CN" sz="2000" dirty="0">
              <a:latin typeface="黑体" pitchFamily="49" charset="-122"/>
              <a:ea typeface="黑体" pitchFamily="49" charset="-122"/>
            </a:endParaRPr>
          </a:p>
        </p:txBody>
      </p:sp>
      <p:sp>
        <p:nvSpPr>
          <p:cNvPr id="49204" name="Line 56"/>
          <p:cNvSpPr>
            <a:spLocks noChangeShapeType="1"/>
          </p:cNvSpPr>
          <p:nvPr/>
        </p:nvSpPr>
        <p:spPr bwMode="auto">
          <a:xfrm>
            <a:off x="1447800" y="2362200"/>
            <a:ext cx="685800" cy="91440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05" name="Line 57"/>
          <p:cNvSpPr>
            <a:spLocks noChangeShapeType="1"/>
          </p:cNvSpPr>
          <p:nvPr/>
        </p:nvSpPr>
        <p:spPr bwMode="auto">
          <a:xfrm flipV="1">
            <a:off x="1447800" y="3276600"/>
            <a:ext cx="685800" cy="68580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06" name="Rectangle 58"/>
          <p:cNvSpPr>
            <a:spLocks noChangeArrowheads="1"/>
          </p:cNvSpPr>
          <p:nvPr/>
        </p:nvSpPr>
        <p:spPr bwMode="auto">
          <a:xfrm>
            <a:off x="914400" y="44196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7" name="Rectangle 59"/>
          <p:cNvSpPr>
            <a:spLocks noChangeArrowheads="1"/>
          </p:cNvSpPr>
          <p:nvPr/>
        </p:nvSpPr>
        <p:spPr bwMode="auto">
          <a:xfrm>
            <a:off x="2133600" y="35052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8" name="Line 60"/>
          <p:cNvSpPr>
            <a:spLocks noChangeShapeType="1"/>
          </p:cNvSpPr>
          <p:nvPr/>
        </p:nvSpPr>
        <p:spPr bwMode="auto">
          <a:xfrm flipV="1">
            <a:off x="1447800" y="3581400"/>
            <a:ext cx="685800" cy="914400"/>
          </a:xfrm>
          <a:prstGeom prst="line">
            <a:avLst/>
          </a:prstGeom>
          <a:ln>
            <a:headEnd type="none" w="sm" len="sm"/>
            <a:tailEnd type="stealth" w="lg" len="lg"/>
          </a:ln>
        </p:spPr>
        <p:style>
          <a:lnRef idx="2">
            <a:schemeClr val="dk1"/>
          </a:lnRef>
          <a:fillRef idx="0">
            <a:schemeClr val="dk1"/>
          </a:fillRef>
          <a:effectRef idx="1">
            <a:schemeClr val="dk1"/>
          </a:effectRef>
          <a:fontRef idx="minor">
            <a:schemeClr val="tx1"/>
          </a:fontRef>
        </p:style>
        <p:txBody>
          <a:bodyPr/>
          <a:lstStyle/>
          <a:p>
            <a:endParaRPr lang="zh-CN" altLang="en-US"/>
          </a:p>
        </p:txBody>
      </p:sp>
      <p:sp>
        <p:nvSpPr>
          <p:cNvPr id="49209" name="Line 61"/>
          <p:cNvSpPr>
            <a:spLocks noChangeShapeType="1"/>
          </p:cNvSpPr>
          <p:nvPr/>
        </p:nvSpPr>
        <p:spPr bwMode="auto">
          <a:xfrm>
            <a:off x="2667000" y="3276600"/>
            <a:ext cx="1905000" cy="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10" name="Line 62"/>
          <p:cNvSpPr>
            <a:spLocks noChangeShapeType="1"/>
          </p:cNvSpPr>
          <p:nvPr/>
        </p:nvSpPr>
        <p:spPr bwMode="auto">
          <a:xfrm>
            <a:off x="2667000" y="3581400"/>
            <a:ext cx="2743200" cy="533400"/>
          </a:xfrm>
          <a:prstGeom prst="line">
            <a:avLst/>
          </a:prstGeom>
          <a:ln>
            <a:headEnd type="none" w="sm" len="sm"/>
            <a:tailEnd type="stealth" w="lg" len="lg"/>
          </a:ln>
        </p:spPr>
        <p:style>
          <a:lnRef idx="2">
            <a:schemeClr val="dk1"/>
          </a:lnRef>
          <a:fillRef idx="0">
            <a:schemeClr val="dk1"/>
          </a:fillRef>
          <a:effectRef idx="1">
            <a:schemeClr val="dk1"/>
          </a:effectRef>
          <a:fontRef idx="minor">
            <a:schemeClr val="tx1"/>
          </a:fontRef>
        </p:style>
        <p:txBody>
          <a:bodyPr/>
          <a:lstStyle/>
          <a:p>
            <a:endParaRPr lang="zh-CN" altLang="en-US"/>
          </a:p>
        </p:txBody>
      </p:sp>
      <p:sp>
        <p:nvSpPr>
          <p:cNvPr id="2" name="日期占位符 1"/>
          <p:cNvSpPr>
            <a:spLocks noGrp="1"/>
          </p:cNvSpPr>
          <p:nvPr>
            <p:ph type="dt" sz="half" idx="10"/>
          </p:nvPr>
        </p:nvSpPr>
        <p:spPr/>
        <p:txBody>
          <a:bodyPr/>
          <a:lstStyle/>
          <a:p>
            <a:fld id="{759BAE7B-4485-264B-9DCA-825E925716A4}"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幻灯片编号占位符 3"/>
          <p:cNvSpPr>
            <a:spLocks noGrp="1"/>
          </p:cNvSpPr>
          <p:nvPr>
            <p:ph type="sldNum" sz="quarter" idx="12"/>
          </p:nvPr>
        </p:nvSpPr>
        <p:spPr/>
        <p:txBody>
          <a:bodyPr/>
          <a:lstStyle/>
          <a:p>
            <a:fld id="{B09550E6-D85C-43A8-841D-66A200A3DB30}" type="slidenum">
              <a:rPr lang="zh-CN" altLang="en-US" smtClean="0"/>
              <a:t>21</a:t>
            </a:fld>
            <a:endParaRPr lang="zh-CN" altLang="en-US"/>
          </a:p>
        </p:txBody>
      </p:sp>
    </p:spTree>
    <p:extLst>
      <p:ext uri="{BB962C8B-B14F-4D97-AF65-F5344CB8AC3E}">
        <p14:creationId xmlns:p14="http://schemas.microsoft.com/office/powerpoint/2010/main" val="2856269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a:t>三种表间的关系</a:t>
            </a:r>
            <a:endParaRPr lang="zh-CN" altLang="en-US" dirty="0"/>
          </a:p>
        </p:txBody>
      </p:sp>
      <p:sp>
        <p:nvSpPr>
          <p:cNvPr id="9" name="内容占位符 8"/>
          <p:cNvSpPr>
            <a:spLocks noGrp="1"/>
          </p:cNvSpPr>
          <p:nvPr>
            <p:ph idx="1"/>
          </p:nvPr>
        </p:nvSpPr>
        <p:spPr/>
        <p:txBody>
          <a:bodyPr/>
          <a:lstStyle/>
          <a:p>
            <a:r>
              <a:rPr lang="zh-CN" altLang="en-US" dirty="0"/>
              <a:t>不同的共享关系</a:t>
            </a:r>
          </a:p>
        </p:txBody>
      </p:sp>
      <p:sp>
        <p:nvSpPr>
          <p:cNvPr id="5" name="页脚占位符 1"/>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2" name="日期占位符 1"/>
          <p:cNvSpPr>
            <a:spLocks noGrp="1"/>
          </p:cNvSpPr>
          <p:nvPr>
            <p:ph type="dt" sz="half" idx="10"/>
          </p:nvPr>
        </p:nvSpPr>
        <p:spPr/>
        <p:txBody>
          <a:bodyPr/>
          <a:lstStyle/>
          <a:p>
            <a:fld id="{1D9108E5-96B2-194A-8824-CD49BF8D5E58}" type="datetime5">
              <a:t>2020/12/16</a:t>
            </a:fld>
            <a:endParaRPr lang="zh-CN" altLang="en-US"/>
          </a:p>
        </p:txBody>
      </p:sp>
      <p:sp>
        <p:nvSpPr>
          <p:cNvPr id="3" name="灯片编号占位符 2"/>
          <p:cNvSpPr>
            <a:spLocks noGrp="1"/>
          </p:cNvSpPr>
          <p:nvPr>
            <p:ph type="sldNum" sz="quarter" idx="12"/>
          </p:nvPr>
        </p:nvSpPr>
        <p:spPr/>
        <p:txBody>
          <a:bodyPr/>
          <a:lstStyle/>
          <a:p>
            <a:fld id="{B09550E6-D85C-43A8-841D-66A200A3DB30}" type="slidenum">
              <a:rPr lang="zh-CN" altLang="en-US" smtClean="0"/>
              <a:t>22</a:t>
            </a:fld>
            <a:endParaRPr lang="zh-CN" altLang="en-US"/>
          </a:p>
        </p:txBody>
      </p:sp>
      <p:pic>
        <p:nvPicPr>
          <p:cNvPr id="4" name="图片 3">
            <a:extLst>
              <a:ext uri="{FF2B5EF4-FFF2-40B4-BE49-F238E27FC236}">
                <a16:creationId xmlns:a16="http://schemas.microsoft.com/office/drawing/2014/main" id="{D6C7AB03-66CD-1446-9D56-7F2E58EDEF4C}"/>
              </a:ext>
            </a:extLst>
          </p:cNvPr>
          <p:cNvPicPr>
            <a:picLocks noChangeAspect="1"/>
          </p:cNvPicPr>
          <p:nvPr/>
        </p:nvPicPr>
        <p:blipFill>
          <a:blip r:embed="rId3"/>
          <a:stretch>
            <a:fillRect/>
          </a:stretch>
        </p:blipFill>
        <p:spPr>
          <a:xfrm>
            <a:off x="1384300" y="2043006"/>
            <a:ext cx="6375400" cy="4386821"/>
          </a:xfrm>
          <a:prstGeom prst="rect">
            <a:avLst/>
          </a:prstGeom>
        </p:spPr>
      </p:pic>
    </p:spTree>
    <p:extLst>
      <p:ext uri="{BB962C8B-B14F-4D97-AF65-F5344CB8AC3E}">
        <p14:creationId xmlns:p14="http://schemas.microsoft.com/office/powerpoint/2010/main" val="188981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279915-2C78-CC4F-A3E4-D8904703B187}"/>
              </a:ext>
            </a:extLst>
          </p:cNvPr>
          <p:cNvSpPr>
            <a:spLocks noGrp="1"/>
          </p:cNvSpPr>
          <p:nvPr>
            <p:ph type="title"/>
          </p:nvPr>
        </p:nvSpPr>
        <p:spPr/>
        <p:txBody>
          <a:bodyPr>
            <a:normAutofit fontScale="90000"/>
          </a:bodyPr>
          <a:lstStyle/>
          <a:p>
            <a:r>
              <a:rPr kumimoji="1" lang="zh-CN" altLang="en-US" dirty="0"/>
              <a:t>文件共享：共享数据，独立访问</a:t>
            </a:r>
          </a:p>
        </p:txBody>
      </p:sp>
      <p:sp>
        <p:nvSpPr>
          <p:cNvPr id="6" name="内容占位符 5">
            <a:extLst>
              <a:ext uri="{FF2B5EF4-FFF2-40B4-BE49-F238E27FC236}">
                <a16:creationId xmlns:a16="http://schemas.microsoft.com/office/drawing/2014/main" id="{DD339899-072D-484F-88DC-8AE6C4B45797}"/>
              </a:ext>
            </a:extLst>
          </p:cNvPr>
          <p:cNvSpPr>
            <a:spLocks noGrp="1"/>
          </p:cNvSpPr>
          <p:nvPr>
            <p:ph idx="1"/>
          </p:nvPr>
        </p:nvSpPr>
        <p:spPr/>
        <p:txBody>
          <a:bodyPr/>
          <a:lstStyle/>
          <a:p>
            <a:r>
              <a:rPr kumimoji="1" lang="zh-CN" altLang="en-US" dirty="0"/>
              <a:t>同进程或不同进程，独立打开</a:t>
            </a:r>
          </a:p>
        </p:txBody>
      </p:sp>
      <p:sp>
        <p:nvSpPr>
          <p:cNvPr id="3" name="日期占位符 2">
            <a:extLst>
              <a:ext uri="{FF2B5EF4-FFF2-40B4-BE49-F238E27FC236}">
                <a16:creationId xmlns:a16="http://schemas.microsoft.com/office/drawing/2014/main" id="{E01A001B-DF4E-E441-82EF-7D062F25B15B}"/>
              </a:ext>
            </a:extLst>
          </p:cNvPr>
          <p:cNvSpPr>
            <a:spLocks noGrp="1"/>
          </p:cNvSpPr>
          <p:nvPr>
            <p:ph type="dt" sz="half" idx="10"/>
          </p:nvPr>
        </p:nvSpPr>
        <p:spPr/>
        <p:txBody>
          <a:bodyPr/>
          <a:lstStyle/>
          <a:p>
            <a:fld id="{FA056E09-D43C-2E4A-983B-EDC6BDB48AB6}" type="datetime5">
              <a:t>2020/12/16</a:t>
            </a:fld>
            <a:endParaRPr lang="zh-CN" altLang="en-US"/>
          </a:p>
        </p:txBody>
      </p:sp>
      <p:sp>
        <p:nvSpPr>
          <p:cNvPr id="4" name="页脚占位符 3">
            <a:extLst>
              <a:ext uri="{FF2B5EF4-FFF2-40B4-BE49-F238E27FC236}">
                <a16:creationId xmlns:a16="http://schemas.microsoft.com/office/drawing/2014/main" id="{84E6311C-AA44-5B48-8E45-08AB70841317}"/>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145BFCD3-5818-B043-A898-5186CCF53EE6}"/>
              </a:ext>
            </a:extLst>
          </p:cNvPr>
          <p:cNvSpPr>
            <a:spLocks noGrp="1"/>
          </p:cNvSpPr>
          <p:nvPr>
            <p:ph type="sldNum" sz="quarter" idx="12"/>
          </p:nvPr>
        </p:nvSpPr>
        <p:spPr/>
        <p:txBody>
          <a:bodyPr/>
          <a:lstStyle/>
          <a:p>
            <a:fld id="{B09550E6-D85C-43A8-841D-66A200A3DB30}" type="slidenum">
              <a:rPr lang="zh-CN" altLang="en-US" smtClean="0"/>
              <a:t>23</a:t>
            </a:fld>
            <a:endParaRPr lang="zh-CN" altLang="en-US"/>
          </a:p>
        </p:txBody>
      </p:sp>
      <p:pic>
        <p:nvPicPr>
          <p:cNvPr id="8" name="图片 7">
            <a:extLst>
              <a:ext uri="{FF2B5EF4-FFF2-40B4-BE49-F238E27FC236}">
                <a16:creationId xmlns:a16="http://schemas.microsoft.com/office/drawing/2014/main" id="{CF73B9B6-0A2F-B34C-B2AD-ADF6F985C452}"/>
              </a:ext>
            </a:extLst>
          </p:cNvPr>
          <p:cNvPicPr>
            <a:picLocks noChangeAspect="1"/>
          </p:cNvPicPr>
          <p:nvPr/>
        </p:nvPicPr>
        <p:blipFill>
          <a:blip r:embed="rId2"/>
          <a:stretch>
            <a:fillRect/>
          </a:stretch>
        </p:blipFill>
        <p:spPr>
          <a:xfrm>
            <a:off x="1524000" y="2024139"/>
            <a:ext cx="6362700" cy="4405688"/>
          </a:xfrm>
          <a:prstGeom prst="rect">
            <a:avLst/>
          </a:prstGeom>
        </p:spPr>
      </p:pic>
    </p:spTree>
    <p:extLst>
      <p:ext uri="{BB962C8B-B14F-4D97-AF65-F5344CB8AC3E}">
        <p14:creationId xmlns:p14="http://schemas.microsoft.com/office/powerpoint/2010/main" val="15385014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4C65D7-2FED-674E-905C-CE6F673CBE83}"/>
              </a:ext>
            </a:extLst>
          </p:cNvPr>
          <p:cNvSpPr>
            <a:spLocks noGrp="1"/>
          </p:cNvSpPr>
          <p:nvPr>
            <p:ph type="title"/>
          </p:nvPr>
        </p:nvSpPr>
        <p:spPr/>
        <p:txBody>
          <a:bodyPr/>
          <a:lstStyle/>
          <a:p>
            <a:r>
              <a:rPr kumimoji="1" lang="zh-CN" altLang="en-US" dirty="0"/>
              <a:t>文件共享：同进程复制</a:t>
            </a:r>
            <a:r>
              <a:rPr kumimoji="1" lang="en-US" altLang="zh-CN" dirty="0" err="1"/>
              <a:t>fd</a:t>
            </a:r>
            <a:endParaRPr kumimoji="1" lang="zh-CN" altLang="en-US" dirty="0"/>
          </a:p>
        </p:txBody>
      </p:sp>
      <p:sp>
        <p:nvSpPr>
          <p:cNvPr id="3" name="内容占位符 2">
            <a:extLst>
              <a:ext uri="{FF2B5EF4-FFF2-40B4-BE49-F238E27FC236}">
                <a16:creationId xmlns:a16="http://schemas.microsoft.com/office/drawing/2014/main" id="{D5C9B43D-70ED-3248-B8FF-3907D66D4DF5}"/>
              </a:ext>
            </a:extLst>
          </p:cNvPr>
          <p:cNvSpPr>
            <a:spLocks noGrp="1"/>
          </p:cNvSpPr>
          <p:nvPr>
            <p:ph idx="1"/>
          </p:nvPr>
        </p:nvSpPr>
        <p:spPr/>
        <p:txBody>
          <a:bodyPr/>
          <a:lstStyle/>
          <a:p>
            <a:r>
              <a:rPr kumimoji="1" lang="en-US" altLang="zh-CN" dirty="0"/>
              <a:t>dup()</a:t>
            </a:r>
            <a:r>
              <a:rPr kumimoji="1" lang="zh-CN" altLang="en-US" dirty="0"/>
              <a:t> </a:t>
            </a:r>
            <a:r>
              <a:rPr kumimoji="1" lang="en-US" altLang="zh-CN" dirty="0"/>
              <a:t>/</a:t>
            </a:r>
            <a:r>
              <a:rPr kumimoji="1" lang="zh-CN" altLang="en-US" dirty="0"/>
              <a:t> </a:t>
            </a:r>
            <a:r>
              <a:rPr kumimoji="1" lang="en-US" altLang="zh-CN" dirty="0"/>
              <a:t>dup2()</a:t>
            </a:r>
            <a:r>
              <a:rPr kumimoji="1" lang="zh-CN" altLang="en-US" dirty="0"/>
              <a:t> </a:t>
            </a:r>
            <a:r>
              <a:rPr kumimoji="1" lang="en-US" altLang="zh-CN" dirty="0"/>
              <a:t>/</a:t>
            </a:r>
            <a:r>
              <a:rPr kumimoji="1" lang="zh-CN" altLang="en-US" dirty="0"/>
              <a:t> </a:t>
            </a:r>
            <a:r>
              <a:rPr kumimoji="1" lang="en-US" altLang="zh-CN" dirty="0" err="1"/>
              <a:t>fcntl</a:t>
            </a:r>
            <a:r>
              <a:rPr kumimoji="1" lang="en-US" altLang="zh-CN" dirty="0"/>
              <a:t>()</a:t>
            </a:r>
            <a:endParaRPr kumimoji="1" lang="zh-CN" altLang="en-US" dirty="0"/>
          </a:p>
        </p:txBody>
      </p:sp>
      <p:sp>
        <p:nvSpPr>
          <p:cNvPr id="4" name="日期占位符 3">
            <a:extLst>
              <a:ext uri="{FF2B5EF4-FFF2-40B4-BE49-F238E27FC236}">
                <a16:creationId xmlns:a16="http://schemas.microsoft.com/office/drawing/2014/main" id="{CD93F11F-681B-7F47-957B-990FF235FDDB}"/>
              </a:ext>
            </a:extLst>
          </p:cNvPr>
          <p:cNvSpPr>
            <a:spLocks noGrp="1"/>
          </p:cNvSpPr>
          <p:nvPr>
            <p:ph type="dt" sz="half" idx="10"/>
          </p:nvPr>
        </p:nvSpPr>
        <p:spPr/>
        <p:txBody>
          <a:bodyPr/>
          <a:lstStyle/>
          <a:p>
            <a:fld id="{517D0F2E-B354-E447-9820-2EA06A1284F2}" type="datetime5">
              <a:t>2020/12/16</a:t>
            </a:fld>
            <a:endParaRPr lang="zh-CN" altLang="en-US"/>
          </a:p>
        </p:txBody>
      </p:sp>
      <p:sp>
        <p:nvSpPr>
          <p:cNvPr id="5" name="页脚占位符 4">
            <a:extLst>
              <a:ext uri="{FF2B5EF4-FFF2-40B4-BE49-F238E27FC236}">
                <a16:creationId xmlns:a16="http://schemas.microsoft.com/office/drawing/2014/main" id="{5DFE2565-25A9-BC44-83BB-DCDBFFF55ECF}"/>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F8EA1A5E-7EED-B047-A72C-A117E47DBBC0}"/>
              </a:ext>
            </a:extLst>
          </p:cNvPr>
          <p:cNvSpPr>
            <a:spLocks noGrp="1"/>
          </p:cNvSpPr>
          <p:nvPr>
            <p:ph type="sldNum" sz="quarter" idx="12"/>
          </p:nvPr>
        </p:nvSpPr>
        <p:spPr/>
        <p:txBody>
          <a:bodyPr/>
          <a:lstStyle/>
          <a:p>
            <a:fld id="{B09550E6-D85C-43A8-841D-66A200A3DB30}" type="slidenum">
              <a:rPr lang="zh-CN" altLang="en-US" smtClean="0"/>
              <a:t>24</a:t>
            </a:fld>
            <a:endParaRPr lang="zh-CN" altLang="en-US"/>
          </a:p>
        </p:txBody>
      </p:sp>
      <p:pic>
        <p:nvPicPr>
          <p:cNvPr id="7" name="图片 6">
            <a:extLst>
              <a:ext uri="{FF2B5EF4-FFF2-40B4-BE49-F238E27FC236}">
                <a16:creationId xmlns:a16="http://schemas.microsoft.com/office/drawing/2014/main" id="{6EC7D746-DB71-3944-8F3F-4B9FA406499F}"/>
              </a:ext>
            </a:extLst>
          </p:cNvPr>
          <p:cNvPicPr>
            <a:picLocks noChangeAspect="1"/>
          </p:cNvPicPr>
          <p:nvPr/>
        </p:nvPicPr>
        <p:blipFill>
          <a:blip r:embed="rId2"/>
          <a:stretch>
            <a:fillRect/>
          </a:stretch>
        </p:blipFill>
        <p:spPr>
          <a:xfrm>
            <a:off x="1625600" y="2046094"/>
            <a:ext cx="6146800" cy="4310256"/>
          </a:xfrm>
          <a:prstGeom prst="rect">
            <a:avLst/>
          </a:prstGeom>
        </p:spPr>
      </p:pic>
    </p:spTree>
    <p:extLst>
      <p:ext uri="{BB962C8B-B14F-4D97-AF65-F5344CB8AC3E}">
        <p14:creationId xmlns:p14="http://schemas.microsoft.com/office/powerpoint/2010/main" val="929148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160E93-75D2-F741-8DAE-E5D3701E3A3C}"/>
              </a:ext>
            </a:extLst>
          </p:cNvPr>
          <p:cNvSpPr>
            <a:spLocks noGrp="1"/>
          </p:cNvSpPr>
          <p:nvPr>
            <p:ph type="title"/>
          </p:nvPr>
        </p:nvSpPr>
        <p:spPr/>
        <p:txBody>
          <a:bodyPr/>
          <a:lstStyle/>
          <a:p>
            <a:r>
              <a:rPr kumimoji="1" lang="zh-CN" altLang="en-US" dirty="0"/>
              <a:t>文件共享：跨进程复制</a:t>
            </a:r>
            <a:r>
              <a:rPr kumimoji="1" lang="en-US" altLang="zh-CN" dirty="0" err="1"/>
              <a:t>fd</a:t>
            </a:r>
            <a:endParaRPr kumimoji="1" lang="zh-CN" altLang="en-US" dirty="0"/>
          </a:p>
        </p:txBody>
      </p:sp>
      <p:sp>
        <p:nvSpPr>
          <p:cNvPr id="3" name="内容占位符 2">
            <a:extLst>
              <a:ext uri="{FF2B5EF4-FFF2-40B4-BE49-F238E27FC236}">
                <a16:creationId xmlns:a16="http://schemas.microsoft.com/office/drawing/2014/main" id="{F2F2E86F-4B3B-134E-9C33-BB3909DB958E}"/>
              </a:ext>
            </a:extLst>
          </p:cNvPr>
          <p:cNvSpPr>
            <a:spLocks noGrp="1"/>
          </p:cNvSpPr>
          <p:nvPr>
            <p:ph idx="1"/>
          </p:nvPr>
        </p:nvSpPr>
        <p:spPr/>
        <p:txBody>
          <a:bodyPr/>
          <a:lstStyle/>
          <a:p>
            <a:r>
              <a:rPr kumimoji="1" lang="en-US" altLang="zh-CN" dirty="0"/>
              <a:t>fork()</a:t>
            </a:r>
            <a:endParaRPr kumimoji="1" lang="zh-CN" altLang="en-US" dirty="0"/>
          </a:p>
        </p:txBody>
      </p:sp>
      <p:sp>
        <p:nvSpPr>
          <p:cNvPr id="4" name="日期占位符 3">
            <a:extLst>
              <a:ext uri="{FF2B5EF4-FFF2-40B4-BE49-F238E27FC236}">
                <a16:creationId xmlns:a16="http://schemas.microsoft.com/office/drawing/2014/main" id="{8731DC9C-EC33-9A4F-B552-8C4DA2A79255}"/>
              </a:ext>
            </a:extLst>
          </p:cNvPr>
          <p:cNvSpPr>
            <a:spLocks noGrp="1"/>
          </p:cNvSpPr>
          <p:nvPr>
            <p:ph type="dt" sz="half" idx="10"/>
          </p:nvPr>
        </p:nvSpPr>
        <p:spPr/>
        <p:txBody>
          <a:bodyPr/>
          <a:lstStyle/>
          <a:p>
            <a:fld id="{178034F2-C670-8446-A222-925D14F6193C}" type="datetime5">
              <a:t>2020/12/16</a:t>
            </a:fld>
            <a:endParaRPr lang="zh-CN" altLang="en-US"/>
          </a:p>
        </p:txBody>
      </p:sp>
      <p:sp>
        <p:nvSpPr>
          <p:cNvPr id="5" name="页脚占位符 4">
            <a:extLst>
              <a:ext uri="{FF2B5EF4-FFF2-40B4-BE49-F238E27FC236}">
                <a16:creationId xmlns:a16="http://schemas.microsoft.com/office/drawing/2014/main" id="{1060E762-E733-5E4B-9246-3F070EE79094}"/>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43CE9B48-316F-664D-9206-0395A0A0DD47}"/>
              </a:ext>
            </a:extLst>
          </p:cNvPr>
          <p:cNvSpPr>
            <a:spLocks noGrp="1"/>
          </p:cNvSpPr>
          <p:nvPr>
            <p:ph type="sldNum" sz="quarter" idx="12"/>
          </p:nvPr>
        </p:nvSpPr>
        <p:spPr/>
        <p:txBody>
          <a:bodyPr/>
          <a:lstStyle/>
          <a:p>
            <a:fld id="{B09550E6-D85C-43A8-841D-66A200A3DB30}" type="slidenum">
              <a:rPr lang="zh-CN" altLang="en-US" smtClean="0"/>
              <a:t>25</a:t>
            </a:fld>
            <a:endParaRPr lang="zh-CN" altLang="en-US"/>
          </a:p>
        </p:txBody>
      </p:sp>
      <p:pic>
        <p:nvPicPr>
          <p:cNvPr id="7" name="图片 6">
            <a:extLst>
              <a:ext uri="{FF2B5EF4-FFF2-40B4-BE49-F238E27FC236}">
                <a16:creationId xmlns:a16="http://schemas.microsoft.com/office/drawing/2014/main" id="{9ACD0D5B-7524-D842-9957-7DCAFD9A0BF6}"/>
              </a:ext>
            </a:extLst>
          </p:cNvPr>
          <p:cNvPicPr>
            <a:picLocks noChangeAspect="1"/>
          </p:cNvPicPr>
          <p:nvPr/>
        </p:nvPicPr>
        <p:blipFill>
          <a:blip r:embed="rId2"/>
          <a:stretch>
            <a:fillRect/>
          </a:stretch>
        </p:blipFill>
        <p:spPr>
          <a:xfrm>
            <a:off x="2184400" y="1741908"/>
            <a:ext cx="6521450" cy="4608091"/>
          </a:xfrm>
          <a:prstGeom prst="rect">
            <a:avLst/>
          </a:prstGeom>
        </p:spPr>
      </p:pic>
    </p:spTree>
    <p:extLst>
      <p:ext uri="{BB962C8B-B14F-4D97-AF65-F5344CB8AC3E}">
        <p14:creationId xmlns:p14="http://schemas.microsoft.com/office/powerpoint/2010/main" val="1913358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kumimoji="1" lang="zh-CN" altLang="en-US"/>
              <a:t>共享文件：</a:t>
            </a:r>
            <a:r>
              <a:rPr kumimoji="1" lang="en-US" altLang="zh-CN"/>
              <a:t>fork</a:t>
            </a:r>
            <a:endParaRPr kumimoji="1" lang="zh-CN" altLang="en-US"/>
          </a:p>
        </p:txBody>
      </p:sp>
      <p:sp>
        <p:nvSpPr>
          <p:cNvPr id="2" name="日期占位符 1"/>
          <p:cNvSpPr>
            <a:spLocks noGrp="1"/>
          </p:cNvSpPr>
          <p:nvPr>
            <p:ph type="dt" sz="half" idx="10"/>
          </p:nvPr>
        </p:nvSpPr>
        <p:spPr/>
        <p:txBody>
          <a:bodyPr/>
          <a:lstStyle/>
          <a:p>
            <a:fld id="{0A229319-D7CF-EE48-8538-712D40DA85EB}" type="datetime5">
              <a:t>2020/12/16</a:t>
            </a:fld>
            <a:endParaRPr lang="mr-IN" altLang="zh-CN"/>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幻灯片编号占位符 3"/>
          <p:cNvSpPr>
            <a:spLocks noGrp="1"/>
          </p:cNvSpPr>
          <p:nvPr>
            <p:ph type="sldNum" sz="quarter" idx="12"/>
          </p:nvPr>
        </p:nvSpPr>
        <p:spPr/>
        <p:txBody>
          <a:bodyPr/>
          <a:lstStyle/>
          <a:p>
            <a:fld id="{B09550E6-D85C-43A8-841D-66A200A3DB30}" type="slidenum">
              <a:rPr lang="zh-CN" altLang="en-US" smtClean="0"/>
              <a:t>26</a:t>
            </a:fld>
            <a:endParaRPr lang="zh-CN" altLang="en-US"/>
          </a:p>
        </p:txBody>
      </p:sp>
      <p:pic>
        <p:nvPicPr>
          <p:cNvPr id="6" name="图片 5"/>
          <p:cNvPicPr>
            <a:picLocks noChangeAspect="1"/>
          </p:cNvPicPr>
          <p:nvPr/>
        </p:nvPicPr>
        <p:blipFill>
          <a:blip r:embed="rId3"/>
          <a:stretch>
            <a:fillRect/>
          </a:stretch>
        </p:blipFill>
        <p:spPr>
          <a:xfrm>
            <a:off x="931905" y="1506085"/>
            <a:ext cx="6688095" cy="4488857"/>
          </a:xfrm>
          <a:prstGeom prst="rect">
            <a:avLst/>
          </a:prstGeom>
        </p:spPr>
      </p:pic>
    </p:spTree>
    <p:extLst>
      <p:ext uri="{BB962C8B-B14F-4D97-AF65-F5344CB8AC3E}">
        <p14:creationId xmlns:p14="http://schemas.microsoft.com/office/powerpoint/2010/main" val="2143169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fork()</a:t>
            </a:r>
            <a:r>
              <a:rPr kumimoji="1" lang="zh-CN" altLang="en-US"/>
              <a:t>后打开文件则不共享</a:t>
            </a:r>
          </a:p>
        </p:txBody>
      </p:sp>
      <p:sp>
        <p:nvSpPr>
          <p:cNvPr id="3" name="日期占位符 2"/>
          <p:cNvSpPr>
            <a:spLocks noGrp="1"/>
          </p:cNvSpPr>
          <p:nvPr>
            <p:ph type="dt" sz="half" idx="10"/>
          </p:nvPr>
        </p:nvSpPr>
        <p:spPr/>
        <p:txBody>
          <a:bodyPr/>
          <a:lstStyle/>
          <a:p>
            <a:fld id="{453247C6-E782-4544-A377-7E35357B7F49}" type="datetime5">
              <a:t>2020/12/16</a:t>
            </a:fld>
            <a:endParaRPr lang="mr-IN" altLang="zh-CN"/>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幻灯片编号占位符 4"/>
          <p:cNvSpPr>
            <a:spLocks noGrp="1"/>
          </p:cNvSpPr>
          <p:nvPr>
            <p:ph type="sldNum" sz="quarter" idx="12"/>
          </p:nvPr>
        </p:nvSpPr>
        <p:spPr/>
        <p:txBody>
          <a:bodyPr/>
          <a:lstStyle/>
          <a:p>
            <a:fld id="{B09550E6-D85C-43A8-841D-66A200A3DB30}" type="slidenum">
              <a:rPr lang="zh-CN" altLang="en-US" smtClean="0"/>
              <a:t>27</a:t>
            </a:fld>
            <a:endParaRPr lang="zh-CN" altLang="en-US"/>
          </a:p>
        </p:txBody>
      </p:sp>
      <p:pic>
        <p:nvPicPr>
          <p:cNvPr id="6" name="图片 5"/>
          <p:cNvPicPr>
            <a:picLocks noChangeAspect="1"/>
          </p:cNvPicPr>
          <p:nvPr/>
        </p:nvPicPr>
        <p:blipFill>
          <a:blip r:embed="rId2"/>
          <a:stretch>
            <a:fillRect/>
          </a:stretch>
        </p:blipFill>
        <p:spPr>
          <a:xfrm>
            <a:off x="926745" y="1419136"/>
            <a:ext cx="6190836" cy="4585057"/>
          </a:xfrm>
          <a:prstGeom prst="rect">
            <a:avLst/>
          </a:prstGeom>
        </p:spPr>
      </p:pic>
    </p:spTree>
    <p:extLst>
      <p:ext uri="{BB962C8B-B14F-4D97-AF65-F5344CB8AC3E}">
        <p14:creationId xmlns:p14="http://schemas.microsoft.com/office/powerpoint/2010/main" val="1890887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CEF3C284-585C-EA40-986B-B35781702780}"/>
              </a:ext>
            </a:extLst>
          </p:cNvPr>
          <p:cNvSpPr>
            <a:spLocks noGrp="1"/>
          </p:cNvSpPr>
          <p:nvPr>
            <p:ph type="title"/>
          </p:nvPr>
        </p:nvSpPr>
        <p:spPr/>
        <p:txBody>
          <a:bodyPr/>
          <a:lstStyle/>
          <a:p>
            <a:r>
              <a:rPr kumimoji="1" lang="zh-CN" altLang="en-US"/>
              <a:t>扩展到其它文件</a:t>
            </a:r>
          </a:p>
        </p:txBody>
      </p:sp>
      <p:sp>
        <p:nvSpPr>
          <p:cNvPr id="4" name="日期占位符 3">
            <a:extLst>
              <a:ext uri="{FF2B5EF4-FFF2-40B4-BE49-F238E27FC236}">
                <a16:creationId xmlns:a16="http://schemas.microsoft.com/office/drawing/2014/main" id="{0381D24C-808B-8B4E-BAFE-D64D86E097DF}"/>
              </a:ext>
            </a:extLst>
          </p:cNvPr>
          <p:cNvSpPr>
            <a:spLocks noGrp="1"/>
          </p:cNvSpPr>
          <p:nvPr>
            <p:ph type="dt" sz="half" idx="10"/>
          </p:nvPr>
        </p:nvSpPr>
        <p:spPr/>
        <p:txBody>
          <a:bodyPr/>
          <a:lstStyle/>
          <a:p>
            <a:fld id="{838012B6-186B-6045-9033-4D3AE6512C14}" type="datetime5">
              <a:t>2020/12/16</a:t>
            </a:fld>
            <a:endParaRPr lang="zh-CN" altLang="en-US"/>
          </a:p>
        </p:txBody>
      </p:sp>
      <p:sp>
        <p:nvSpPr>
          <p:cNvPr id="5" name="页脚占位符 4">
            <a:extLst>
              <a:ext uri="{FF2B5EF4-FFF2-40B4-BE49-F238E27FC236}">
                <a16:creationId xmlns:a16="http://schemas.microsoft.com/office/drawing/2014/main" id="{C5772287-E86B-8744-AB0A-34C423D3D91E}"/>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D54CDB16-05AE-B84C-B642-329CCA628C52}"/>
              </a:ext>
            </a:extLst>
          </p:cNvPr>
          <p:cNvSpPr>
            <a:spLocks noGrp="1"/>
          </p:cNvSpPr>
          <p:nvPr>
            <p:ph type="sldNum" sz="quarter" idx="12"/>
          </p:nvPr>
        </p:nvSpPr>
        <p:spPr/>
        <p:txBody>
          <a:bodyPr/>
          <a:lstStyle/>
          <a:p>
            <a:fld id="{B09550E6-D85C-43A8-841D-66A200A3DB30}" type="slidenum">
              <a:rPr lang="zh-CN" altLang="en-US" smtClean="0"/>
              <a:t>28</a:t>
            </a:fld>
            <a:endParaRPr lang="zh-CN" altLang="en-US"/>
          </a:p>
        </p:txBody>
      </p:sp>
      <p:pic>
        <p:nvPicPr>
          <p:cNvPr id="15" name="图片 14">
            <a:extLst>
              <a:ext uri="{FF2B5EF4-FFF2-40B4-BE49-F238E27FC236}">
                <a16:creationId xmlns:a16="http://schemas.microsoft.com/office/drawing/2014/main" id="{DA873974-0B80-A841-9690-BEB2D6683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1144678"/>
            <a:ext cx="6896100" cy="5245100"/>
          </a:xfrm>
          <a:prstGeom prst="rect">
            <a:avLst/>
          </a:prstGeom>
        </p:spPr>
      </p:pic>
    </p:spTree>
    <p:extLst>
      <p:ext uri="{BB962C8B-B14F-4D97-AF65-F5344CB8AC3E}">
        <p14:creationId xmlns:p14="http://schemas.microsoft.com/office/powerpoint/2010/main" val="31959675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933B8E-D919-3A4C-80B0-21D345A9C2A9}"/>
              </a:ext>
            </a:extLst>
          </p:cNvPr>
          <p:cNvSpPr>
            <a:spLocks noGrp="1"/>
          </p:cNvSpPr>
          <p:nvPr>
            <p:ph type="title"/>
          </p:nvPr>
        </p:nvSpPr>
        <p:spPr/>
        <p:txBody>
          <a:bodyPr/>
          <a:lstStyle/>
          <a:p>
            <a:r>
              <a:rPr kumimoji="1" lang="en-US" altLang="zh-CN" dirty="0"/>
              <a:t>Case</a:t>
            </a:r>
            <a:r>
              <a:rPr kumimoji="1" lang="zh-CN" altLang="en-US" dirty="0"/>
              <a:t> </a:t>
            </a:r>
            <a:r>
              <a:rPr kumimoji="1" lang="en-US" altLang="zh-CN" dirty="0"/>
              <a:t>study:</a:t>
            </a:r>
            <a:r>
              <a:rPr kumimoji="1" lang="zh-CN" altLang="en-US" dirty="0"/>
              <a:t> </a:t>
            </a:r>
            <a:r>
              <a:rPr kumimoji="1" lang="en-US" altLang="zh-CN"/>
              <a:t>Linux</a:t>
            </a:r>
            <a:endParaRPr kumimoji="1" lang="zh-CN" altLang="en-US"/>
          </a:p>
        </p:txBody>
      </p:sp>
      <p:sp>
        <p:nvSpPr>
          <p:cNvPr id="3" name="日期占位符 2">
            <a:extLst>
              <a:ext uri="{FF2B5EF4-FFF2-40B4-BE49-F238E27FC236}">
                <a16:creationId xmlns:a16="http://schemas.microsoft.com/office/drawing/2014/main" id="{30E4AFDE-79F4-7346-AE61-DD47A91CE6E5}"/>
              </a:ext>
            </a:extLst>
          </p:cNvPr>
          <p:cNvSpPr>
            <a:spLocks noGrp="1"/>
          </p:cNvSpPr>
          <p:nvPr>
            <p:ph type="dt" sz="half" idx="10"/>
          </p:nvPr>
        </p:nvSpPr>
        <p:spPr/>
        <p:txBody>
          <a:bodyPr/>
          <a:lstStyle/>
          <a:p>
            <a:fld id="{673A8925-CBB1-5D4B-9FAA-0D706590FE3D}" type="datetime5">
              <a:rPr lang="zh-CN" altLang="en-US" smtClean="0"/>
              <a:t>2020/12/16</a:t>
            </a:fld>
            <a:endParaRPr lang="zh-CN" altLang="en-US"/>
          </a:p>
        </p:txBody>
      </p:sp>
      <p:sp>
        <p:nvSpPr>
          <p:cNvPr id="4" name="页脚占位符 3">
            <a:extLst>
              <a:ext uri="{FF2B5EF4-FFF2-40B4-BE49-F238E27FC236}">
                <a16:creationId xmlns:a16="http://schemas.microsoft.com/office/drawing/2014/main" id="{12565D35-F4DC-474E-8D65-54C54DA427F6}"/>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C3FD2274-9C67-AD42-814C-106CA37ED97D}"/>
              </a:ext>
            </a:extLst>
          </p:cNvPr>
          <p:cNvSpPr>
            <a:spLocks noGrp="1"/>
          </p:cNvSpPr>
          <p:nvPr>
            <p:ph type="sldNum" sz="quarter" idx="12"/>
          </p:nvPr>
        </p:nvSpPr>
        <p:spPr/>
        <p:txBody>
          <a:bodyPr/>
          <a:lstStyle/>
          <a:p>
            <a:fld id="{B09550E6-D85C-43A8-841D-66A200A3DB30}" type="slidenum">
              <a:rPr lang="zh-CN" altLang="en-US" smtClean="0"/>
              <a:t>29</a:t>
            </a:fld>
            <a:endParaRPr lang="zh-CN" altLang="en-US"/>
          </a:p>
        </p:txBody>
      </p:sp>
      <p:pic>
        <p:nvPicPr>
          <p:cNvPr id="8" name="图片 7">
            <a:extLst>
              <a:ext uri="{FF2B5EF4-FFF2-40B4-BE49-F238E27FC236}">
                <a16:creationId xmlns:a16="http://schemas.microsoft.com/office/drawing/2014/main" id="{70DA45A4-6974-9B4F-8987-B8972DDD93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86714"/>
            <a:ext cx="9144000" cy="4927600"/>
          </a:xfrm>
          <a:prstGeom prst="rect">
            <a:avLst/>
          </a:prstGeom>
        </p:spPr>
      </p:pic>
    </p:spTree>
    <p:extLst>
      <p:ext uri="{BB962C8B-B14F-4D97-AF65-F5344CB8AC3E}">
        <p14:creationId xmlns:p14="http://schemas.microsoft.com/office/powerpoint/2010/main" val="171379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zh-CN" altLang="en-US" dirty="0"/>
              <a:t>空闲分区表 </a:t>
            </a:r>
          </a:p>
        </p:txBody>
      </p:sp>
      <p:sp>
        <p:nvSpPr>
          <p:cNvPr id="114691" name="Rectangle 3"/>
          <p:cNvSpPr>
            <a:spLocks noGrp="1" noChangeArrowheads="1"/>
          </p:cNvSpPr>
          <p:nvPr>
            <p:ph idx="1"/>
          </p:nvPr>
        </p:nvSpPr>
        <p:spPr/>
        <p:txBody>
          <a:bodyPr/>
          <a:lstStyle/>
          <a:p>
            <a:r>
              <a:rPr lang="zh-CN" altLang="en-US" dirty="0"/>
              <a:t>将空闲分区登记在一张表中，一个分区对应一个表项，每个表项包含有空闲分区号、分区起始块号、分区长度等主要信息</a:t>
            </a:r>
            <a:r>
              <a:rPr lang="en-US" altLang="zh-CN" dirty="0"/>
              <a:t>，</a:t>
            </a:r>
            <a:r>
              <a:rPr lang="zh-CN" altLang="en-US" dirty="0"/>
              <a:t>按起始块序号排序。 </a:t>
            </a:r>
          </a:p>
        </p:txBody>
      </p:sp>
      <p:sp>
        <p:nvSpPr>
          <p:cNvPr id="2" name="日期占位符 1"/>
          <p:cNvSpPr>
            <a:spLocks noGrp="1"/>
          </p:cNvSpPr>
          <p:nvPr>
            <p:ph type="dt" sz="half" idx="10"/>
          </p:nvPr>
        </p:nvSpPr>
        <p:spPr/>
        <p:txBody>
          <a:bodyPr/>
          <a:lstStyle/>
          <a:p>
            <a:fld id="{5697E53F-494B-7340-9E0E-AFA0E0DB5C7F}"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855190886"/>
              </p:ext>
            </p:extLst>
          </p:nvPr>
        </p:nvGraphicFramePr>
        <p:xfrm>
          <a:off x="950794" y="3996150"/>
          <a:ext cx="7101384" cy="2225652"/>
        </p:xfrm>
        <a:graphic>
          <a:graphicData uri="http://schemas.openxmlformats.org/drawingml/2006/table">
            <a:tbl>
              <a:tblPr firstRow="1" bandRow="1">
                <a:tableStyleId>{5C22544A-7EE6-4342-B048-85BDC9FD1C3A}</a:tableStyleId>
              </a:tblPr>
              <a:tblGrid>
                <a:gridCol w="2367128">
                  <a:extLst>
                    <a:ext uri="{9D8B030D-6E8A-4147-A177-3AD203B41FA5}">
                      <a16:colId xmlns:a16="http://schemas.microsoft.com/office/drawing/2014/main" val="20000"/>
                    </a:ext>
                  </a:extLst>
                </a:gridCol>
                <a:gridCol w="2367128">
                  <a:extLst>
                    <a:ext uri="{9D8B030D-6E8A-4147-A177-3AD203B41FA5}">
                      <a16:colId xmlns:a16="http://schemas.microsoft.com/office/drawing/2014/main" val="20001"/>
                    </a:ext>
                  </a:extLst>
                </a:gridCol>
                <a:gridCol w="2367128">
                  <a:extLst>
                    <a:ext uri="{9D8B030D-6E8A-4147-A177-3AD203B41FA5}">
                      <a16:colId xmlns:a16="http://schemas.microsoft.com/office/drawing/2014/main" val="20002"/>
                    </a:ext>
                  </a:extLst>
                </a:gridCol>
              </a:tblGrid>
              <a:tr h="556413">
                <a:tc>
                  <a:txBody>
                    <a:bodyPr/>
                    <a:lstStyle/>
                    <a:p>
                      <a:r>
                        <a:rPr lang="zh-CN" altLang="en-US" sz="2800" dirty="0"/>
                        <a:t>空闲分区号</a:t>
                      </a:r>
                    </a:p>
                  </a:txBody>
                  <a:tcPr/>
                </a:tc>
                <a:tc>
                  <a:txBody>
                    <a:bodyPr/>
                    <a:lstStyle/>
                    <a:p>
                      <a:r>
                        <a:rPr lang="zh-CN" altLang="en-US" sz="2800" dirty="0"/>
                        <a:t>分区起始块号</a:t>
                      </a:r>
                    </a:p>
                  </a:txBody>
                  <a:tcPr/>
                </a:tc>
                <a:tc>
                  <a:txBody>
                    <a:bodyPr/>
                    <a:lstStyle/>
                    <a:p>
                      <a:r>
                        <a:rPr lang="zh-CN" altLang="en-US" sz="2800" dirty="0"/>
                        <a:t>分区长度</a:t>
                      </a:r>
                    </a:p>
                  </a:txBody>
                  <a:tcPr/>
                </a:tc>
                <a:extLst>
                  <a:ext uri="{0D108BD9-81ED-4DB2-BD59-A6C34878D82A}">
                    <a16:rowId xmlns:a16="http://schemas.microsoft.com/office/drawing/2014/main" val="10000"/>
                  </a:ext>
                </a:extLst>
              </a:tr>
              <a:tr h="556413">
                <a:tc>
                  <a:txBody>
                    <a:bodyPr/>
                    <a:lstStyle/>
                    <a:p>
                      <a:r>
                        <a:rPr lang="en-US" altLang="zh-CN" sz="2800" dirty="0"/>
                        <a:t>1</a:t>
                      </a:r>
                      <a:endParaRPr lang="zh-CN" altLang="en-US" sz="2800" dirty="0"/>
                    </a:p>
                  </a:txBody>
                  <a:tcPr/>
                </a:tc>
                <a:tc>
                  <a:txBody>
                    <a:bodyPr/>
                    <a:lstStyle/>
                    <a:p>
                      <a:r>
                        <a:rPr lang="en-US" altLang="zh-CN" sz="2800" dirty="0"/>
                        <a:t>0</a:t>
                      </a:r>
                      <a:endParaRPr lang="zh-CN" altLang="en-US" sz="2800" dirty="0"/>
                    </a:p>
                  </a:txBody>
                  <a:tcPr/>
                </a:tc>
                <a:tc>
                  <a:txBody>
                    <a:bodyPr/>
                    <a:lstStyle/>
                    <a:p>
                      <a:r>
                        <a:rPr lang="en-US" altLang="zh-CN" sz="2800" dirty="0"/>
                        <a:t>1</a:t>
                      </a:r>
                      <a:endParaRPr lang="zh-CN" altLang="en-US" sz="2800" dirty="0"/>
                    </a:p>
                  </a:txBody>
                  <a:tcPr/>
                </a:tc>
                <a:extLst>
                  <a:ext uri="{0D108BD9-81ED-4DB2-BD59-A6C34878D82A}">
                    <a16:rowId xmlns:a16="http://schemas.microsoft.com/office/drawing/2014/main" val="10001"/>
                  </a:ext>
                </a:extLst>
              </a:tr>
              <a:tr h="556413">
                <a:tc>
                  <a:txBody>
                    <a:bodyPr/>
                    <a:lstStyle/>
                    <a:p>
                      <a:r>
                        <a:rPr lang="en-US" altLang="zh-CN" sz="2800" dirty="0"/>
                        <a:t>2</a:t>
                      </a:r>
                      <a:endParaRPr lang="zh-CN" altLang="en-US" sz="2800" dirty="0"/>
                    </a:p>
                  </a:txBody>
                  <a:tcPr/>
                </a:tc>
                <a:tc>
                  <a:txBody>
                    <a:bodyPr/>
                    <a:lstStyle/>
                    <a:p>
                      <a:r>
                        <a:rPr lang="en-US" altLang="zh-CN" sz="2800" dirty="0"/>
                        <a:t>5</a:t>
                      </a:r>
                      <a:endParaRPr lang="zh-CN" altLang="en-US" sz="2800" dirty="0"/>
                    </a:p>
                  </a:txBody>
                  <a:tcPr/>
                </a:tc>
                <a:tc>
                  <a:txBody>
                    <a:bodyPr/>
                    <a:lstStyle/>
                    <a:p>
                      <a:r>
                        <a:rPr lang="en-US" altLang="zh-CN" sz="2800" dirty="0"/>
                        <a:t>2</a:t>
                      </a:r>
                      <a:endParaRPr lang="zh-CN" altLang="en-US" sz="2800" dirty="0"/>
                    </a:p>
                  </a:txBody>
                  <a:tcPr/>
                </a:tc>
                <a:extLst>
                  <a:ext uri="{0D108BD9-81ED-4DB2-BD59-A6C34878D82A}">
                    <a16:rowId xmlns:a16="http://schemas.microsoft.com/office/drawing/2014/main" val="10002"/>
                  </a:ext>
                </a:extLst>
              </a:tr>
              <a:tr h="556413">
                <a:tc>
                  <a:txBody>
                    <a:bodyPr/>
                    <a:lstStyle/>
                    <a:p>
                      <a:r>
                        <a:rPr lang="en-US" altLang="zh-CN" sz="2800" dirty="0"/>
                        <a:t>3</a:t>
                      </a:r>
                      <a:endParaRPr lang="zh-CN" altLang="en-US" sz="2800" dirty="0"/>
                    </a:p>
                  </a:txBody>
                  <a:tcPr/>
                </a:tc>
                <a:tc>
                  <a:txBody>
                    <a:bodyPr/>
                    <a:lstStyle/>
                    <a:p>
                      <a:r>
                        <a:rPr lang="en-US" altLang="zh-CN" sz="2800" dirty="0"/>
                        <a:t>18</a:t>
                      </a:r>
                      <a:endParaRPr lang="zh-CN" altLang="en-US" sz="2800" dirty="0"/>
                    </a:p>
                  </a:txBody>
                  <a:tcPr/>
                </a:tc>
                <a:tc>
                  <a:txBody>
                    <a:bodyPr/>
                    <a:lstStyle/>
                    <a:p>
                      <a:r>
                        <a:rPr lang="en-US" altLang="zh-CN" sz="2800" dirty="0"/>
                        <a:t>4</a:t>
                      </a:r>
                      <a:endParaRPr lang="zh-CN" altLang="en-US" sz="28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444142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40" name="Rectangle 4"/>
          <p:cNvSpPr>
            <a:spLocks noGrp="1" noChangeArrowheads="1"/>
          </p:cNvSpPr>
          <p:nvPr>
            <p:ph type="title"/>
          </p:nvPr>
        </p:nvSpPr>
        <p:spPr/>
        <p:txBody>
          <a:bodyPr/>
          <a:lstStyle/>
          <a:p>
            <a:r>
              <a:rPr lang="zh-CN" altLang="en-US"/>
              <a:t>文件操作</a:t>
            </a:r>
            <a:endParaRPr lang="zh-CN" altLang="en-US" dirty="0"/>
          </a:p>
        </p:txBody>
      </p:sp>
      <p:graphicFrame>
        <p:nvGraphicFramePr>
          <p:cNvPr id="2" name="内容占位符 1"/>
          <p:cNvGraphicFramePr>
            <a:graphicFrameLocks noGrp="1"/>
          </p:cNvGraphicFramePr>
          <p:nvPr>
            <p:ph idx="1"/>
            <p:extLst>
              <p:ext uri="{D42A27DB-BD31-4B8C-83A1-F6EECF244321}">
                <p14:modId xmlns:p14="http://schemas.microsoft.com/office/powerpoint/2010/main" val="2613021239"/>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日期占位符 5"/>
          <p:cNvSpPr>
            <a:spLocks noGrp="1"/>
          </p:cNvSpPr>
          <p:nvPr>
            <p:ph type="dt" sz="half" idx="10"/>
          </p:nvPr>
        </p:nvSpPr>
        <p:spPr/>
        <p:txBody>
          <a:bodyPr/>
          <a:lstStyle/>
          <a:p>
            <a:fld id="{AD8A2764-4A0A-2144-8D30-4D29204467BB}"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p:txBody>
          <a:bodyPr/>
          <a:lstStyle/>
          <a:p>
            <a:fld id="{B09550E6-D85C-43A8-841D-66A200A3DB30}" type="slidenum">
              <a:rPr lang="zh-CN" altLang="en-US" smtClean="0"/>
              <a:t>30</a:t>
            </a:fld>
            <a:endParaRPr lang="zh-CN" altLang="en-US"/>
          </a:p>
        </p:txBody>
      </p:sp>
    </p:spTree>
    <p:extLst>
      <p:ext uri="{BB962C8B-B14F-4D97-AF65-F5344CB8AC3E}">
        <p14:creationId xmlns:p14="http://schemas.microsoft.com/office/powerpoint/2010/main" val="4223678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graphicEl>
                                              <a:dgm id="{16253235-67A6-424C-A83F-E9C9D27C9926}"/>
                                            </p:graphicEl>
                                          </p:spTgt>
                                        </p:tgtEl>
                                        <p:attrNameLst>
                                          <p:attrName>style.visibility</p:attrName>
                                        </p:attrNameLst>
                                      </p:cBhvr>
                                      <p:to>
                                        <p:strVal val="visible"/>
                                      </p:to>
                                    </p:set>
                                    <p:animEffect transition="in" filter="fade">
                                      <p:cBhvr>
                                        <p:cTn id="7" dur="500"/>
                                        <p:tgtEl>
                                          <p:spTgt spid="2">
                                            <p:graphicEl>
                                              <a:dgm id="{16253235-67A6-424C-A83F-E9C9D27C992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graphicEl>
                                              <a:dgm id="{72910CA8-5426-4890-ACB7-1AAA70148968}"/>
                                            </p:graphicEl>
                                          </p:spTgt>
                                        </p:tgtEl>
                                        <p:attrNameLst>
                                          <p:attrName>style.visibility</p:attrName>
                                        </p:attrNameLst>
                                      </p:cBhvr>
                                      <p:to>
                                        <p:strVal val="visible"/>
                                      </p:to>
                                    </p:set>
                                    <p:animEffect transition="in" filter="fade">
                                      <p:cBhvr>
                                        <p:cTn id="12" dur="500"/>
                                        <p:tgtEl>
                                          <p:spTgt spid="2">
                                            <p:graphicEl>
                                              <a:dgm id="{72910CA8-5426-4890-ACB7-1AAA70148968}"/>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graphicEl>
                                              <a:dgm id="{0BF2EBB8-3AE4-42A1-9A39-9842711638F0}"/>
                                            </p:graphicEl>
                                          </p:spTgt>
                                        </p:tgtEl>
                                        <p:attrNameLst>
                                          <p:attrName>style.visibility</p:attrName>
                                        </p:attrNameLst>
                                      </p:cBhvr>
                                      <p:to>
                                        <p:strVal val="visible"/>
                                      </p:to>
                                    </p:set>
                                    <p:animEffect transition="in" filter="fade">
                                      <p:cBhvr>
                                        <p:cTn id="15" dur="500"/>
                                        <p:tgtEl>
                                          <p:spTgt spid="2">
                                            <p:graphicEl>
                                              <a:dgm id="{0BF2EBB8-3AE4-42A1-9A39-9842711638F0}"/>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graphicEl>
                                              <a:dgm id="{70194A26-9DD6-4915-829C-E75264E7E40B}"/>
                                            </p:graphicEl>
                                          </p:spTgt>
                                        </p:tgtEl>
                                        <p:attrNameLst>
                                          <p:attrName>style.visibility</p:attrName>
                                        </p:attrNameLst>
                                      </p:cBhvr>
                                      <p:to>
                                        <p:strVal val="visible"/>
                                      </p:to>
                                    </p:set>
                                    <p:animEffect transition="in" filter="fade">
                                      <p:cBhvr>
                                        <p:cTn id="20" dur="500"/>
                                        <p:tgtEl>
                                          <p:spTgt spid="2">
                                            <p:graphicEl>
                                              <a:dgm id="{70194A26-9DD6-4915-829C-E75264E7E40B}"/>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graphicEl>
                                              <a:dgm id="{821AD640-0C47-4541-8F50-852AC586BC66}"/>
                                            </p:graphicEl>
                                          </p:spTgt>
                                        </p:tgtEl>
                                        <p:attrNameLst>
                                          <p:attrName>style.visibility</p:attrName>
                                        </p:attrNameLst>
                                      </p:cBhvr>
                                      <p:to>
                                        <p:strVal val="visible"/>
                                      </p:to>
                                    </p:set>
                                    <p:animEffect transition="in" filter="fade">
                                      <p:cBhvr>
                                        <p:cTn id="23" dur="500"/>
                                        <p:tgtEl>
                                          <p:spTgt spid="2">
                                            <p:graphicEl>
                                              <a:dgm id="{821AD640-0C47-4541-8F50-852AC586BC66}"/>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
                                            <p:graphicEl>
                                              <a:dgm id="{6346AA76-9FEF-4A59-BBEC-EF537CD5DD09}"/>
                                            </p:graphicEl>
                                          </p:spTgt>
                                        </p:tgtEl>
                                        <p:attrNameLst>
                                          <p:attrName>style.visibility</p:attrName>
                                        </p:attrNameLst>
                                      </p:cBhvr>
                                      <p:to>
                                        <p:strVal val="visible"/>
                                      </p:to>
                                    </p:set>
                                    <p:animEffect transition="in" filter="fade">
                                      <p:cBhvr>
                                        <p:cTn id="28" dur="500"/>
                                        <p:tgtEl>
                                          <p:spTgt spid="2">
                                            <p:graphicEl>
                                              <a:dgm id="{6346AA76-9FEF-4A59-BBEC-EF537CD5DD09}"/>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
                                            <p:graphicEl>
                                              <a:dgm id="{D99F2789-F6B1-4D68-B052-1ED12C3235ED}"/>
                                            </p:graphicEl>
                                          </p:spTgt>
                                        </p:tgtEl>
                                        <p:attrNameLst>
                                          <p:attrName>style.visibility</p:attrName>
                                        </p:attrNameLst>
                                      </p:cBhvr>
                                      <p:to>
                                        <p:strVal val="visible"/>
                                      </p:to>
                                    </p:set>
                                    <p:animEffect transition="in" filter="fade">
                                      <p:cBhvr>
                                        <p:cTn id="31" dur="500"/>
                                        <p:tgtEl>
                                          <p:spTgt spid="2">
                                            <p:graphicEl>
                                              <a:dgm id="{D99F2789-F6B1-4D68-B052-1ED12C3235ED}"/>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
                                            <p:graphicEl>
                                              <a:dgm id="{BAAB99C1-E1F7-4CEB-80A7-BCC73BA44826}"/>
                                            </p:graphicEl>
                                          </p:spTgt>
                                        </p:tgtEl>
                                        <p:attrNameLst>
                                          <p:attrName>style.visibility</p:attrName>
                                        </p:attrNameLst>
                                      </p:cBhvr>
                                      <p:to>
                                        <p:strVal val="visible"/>
                                      </p:to>
                                    </p:set>
                                    <p:animEffect transition="in" filter="fade">
                                      <p:cBhvr>
                                        <p:cTn id="36" dur="500"/>
                                        <p:tgtEl>
                                          <p:spTgt spid="2">
                                            <p:graphicEl>
                                              <a:dgm id="{BAAB99C1-E1F7-4CEB-80A7-BCC73BA44826}"/>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
                                            <p:graphicEl>
                                              <a:dgm id="{A8B0B443-9E56-43BD-9370-EF89E4006FB1}"/>
                                            </p:graphicEl>
                                          </p:spTgt>
                                        </p:tgtEl>
                                        <p:attrNameLst>
                                          <p:attrName>style.visibility</p:attrName>
                                        </p:attrNameLst>
                                      </p:cBhvr>
                                      <p:to>
                                        <p:strVal val="visible"/>
                                      </p:to>
                                    </p:set>
                                    <p:animEffect transition="in" filter="fade">
                                      <p:cBhvr>
                                        <p:cTn id="39" dur="500"/>
                                        <p:tgtEl>
                                          <p:spTgt spid="2">
                                            <p:graphicEl>
                                              <a:dgm id="{A8B0B443-9E56-43BD-9370-EF89E4006FB1}"/>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graphicEl>
                                              <a:dgm id="{396C6316-81D3-4170-B82E-7D1214B4F64C}"/>
                                            </p:graphicEl>
                                          </p:spTgt>
                                        </p:tgtEl>
                                        <p:attrNameLst>
                                          <p:attrName>style.visibility</p:attrName>
                                        </p:attrNameLst>
                                      </p:cBhvr>
                                      <p:to>
                                        <p:strVal val="visible"/>
                                      </p:to>
                                    </p:set>
                                    <p:animEffect transition="in" filter="fade">
                                      <p:cBhvr>
                                        <p:cTn id="44" dur="500"/>
                                        <p:tgtEl>
                                          <p:spTgt spid="2">
                                            <p:graphicEl>
                                              <a:dgm id="{396C6316-81D3-4170-B82E-7D1214B4F64C}"/>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
                                            <p:graphicEl>
                                              <a:dgm id="{26F96D7D-6829-49A2-8018-3C683B09332F}"/>
                                            </p:graphicEl>
                                          </p:spTgt>
                                        </p:tgtEl>
                                        <p:attrNameLst>
                                          <p:attrName>style.visibility</p:attrName>
                                        </p:attrNameLst>
                                      </p:cBhvr>
                                      <p:to>
                                        <p:strVal val="visible"/>
                                      </p:to>
                                    </p:set>
                                    <p:animEffect transition="in" filter="fade">
                                      <p:cBhvr>
                                        <p:cTn id="47" dur="500"/>
                                        <p:tgtEl>
                                          <p:spTgt spid="2">
                                            <p:graphicEl>
                                              <a:dgm id="{26F96D7D-6829-49A2-8018-3C683B09332F}"/>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
                                            <p:graphicEl>
                                              <a:dgm id="{BCEC357B-ED71-4934-AD0F-F0684B4F9CAE}"/>
                                            </p:graphicEl>
                                          </p:spTgt>
                                        </p:tgtEl>
                                        <p:attrNameLst>
                                          <p:attrName>style.visibility</p:attrName>
                                        </p:attrNameLst>
                                      </p:cBhvr>
                                      <p:to>
                                        <p:strVal val="visible"/>
                                      </p:to>
                                    </p:set>
                                    <p:animEffect transition="in" filter="fade">
                                      <p:cBhvr>
                                        <p:cTn id="50" dur="500"/>
                                        <p:tgtEl>
                                          <p:spTgt spid="2">
                                            <p:graphicEl>
                                              <a:dgm id="{BCEC357B-ED71-4934-AD0F-F0684B4F9CA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en-US" dirty="0"/>
              <a:t>create</a:t>
            </a:r>
            <a:endParaRPr lang="zh-CN" altLang="en-US" dirty="0"/>
          </a:p>
        </p:txBody>
      </p:sp>
      <p:sp>
        <p:nvSpPr>
          <p:cNvPr id="200706" name="Rectangle 2"/>
          <p:cNvSpPr>
            <a:spLocks noGrp="1" noChangeArrowheads="1"/>
          </p:cNvSpPr>
          <p:nvPr>
            <p:ph idx="1"/>
          </p:nvPr>
        </p:nvSpPr>
        <p:spPr/>
        <p:txBody>
          <a:bodyPr>
            <a:normAutofit/>
          </a:bodyPr>
          <a:lstStyle/>
          <a:p>
            <a:r>
              <a:rPr lang="zh-CN" altLang="en-US" noProof="1"/>
              <a:t>实质是建立</a:t>
            </a:r>
            <a:r>
              <a:rPr lang="en-US" altLang="zh-CN" noProof="1"/>
              <a:t>FCB，</a:t>
            </a:r>
            <a:r>
              <a:rPr lang="zh-CN" altLang="en-US" noProof="1"/>
              <a:t>返回一个文件描述符</a:t>
            </a:r>
            <a:endParaRPr lang="en-US" altLang="zh-CN" noProof="1"/>
          </a:p>
          <a:p>
            <a:r>
              <a:rPr lang="en-US" altLang="zh-CN" dirty="0" err="1"/>
              <a:t>执行</a:t>
            </a:r>
            <a:r>
              <a:rPr lang="zh-CN" altLang="en-US" dirty="0"/>
              <a:t>过程：</a:t>
            </a:r>
          </a:p>
          <a:p>
            <a:pPr lvl="1"/>
            <a:r>
              <a:rPr lang="zh-CN" altLang="zh-CN" dirty="0"/>
              <a:t>检查参数的合法性</a:t>
            </a:r>
          </a:p>
          <a:p>
            <a:pPr lvl="1"/>
            <a:r>
              <a:rPr lang="zh-CN" altLang="zh-CN" dirty="0">
                <a:sym typeface="Monotype Sorts" pitchFamily="2" charset="2"/>
              </a:rPr>
              <a:t>检查</a:t>
            </a:r>
            <a:r>
              <a:rPr lang="zh-CN" altLang="en-US" dirty="0">
                <a:sym typeface="Monotype Sorts" pitchFamily="2" charset="2"/>
              </a:rPr>
              <a:t>权限、有</a:t>
            </a:r>
            <a:r>
              <a:rPr lang="zh-CN" altLang="zh-CN" dirty="0">
                <a:sym typeface="Monotype Sorts" pitchFamily="2" charset="2"/>
              </a:rPr>
              <a:t>无重名文件</a:t>
            </a:r>
            <a:r>
              <a:rPr lang="zh-CN" altLang="en-US" dirty="0">
                <a:sym typeface="Monotype Sorts" pitchFamily="2" charset="2"/>
              </a:rPr>
              <a:t>等</a:t>
            </a:r>
            <a:r>
              <a:rPr lang="en-US" altLang="zh-CN" dirty="0">
                <a:sym typeface="Monotype Sorts" pitchFamily="2" charset="2"/>
              </a:rPr>
              <a:t>(sanity check)</a:t>
            </a:r>
            <a:endParaRPr lang="zh-CN" altLang="en-US" dirty="0">
              <a:sym typeface="Monotype Sorts" pitchFamily="2" charset="2"/>
            </a:endParaRPr>
          </a:p>
          <a:p>
            <a:pPr lvl="1"/>
            <a:r>
              <a:rPr lang="zh-CN" altLang="zh-CN" dirty="0"/>
              <a:t>填写目录项内容</a:t>
            </a:r>
          </a:p>
          <a:p>
            <a:pPr lvl="1"/>
            <a:r>
              <a:rPr lang="zh-CN" altLang="zh-CN" dirty="0"/>
              <a:t>返回</a:t>
            </a:r>
          </a:p>
          <a:p>
            <a:endParaRPr lang="en-US" altLang="en-US" dirty="0"/>
          </a:p>
        </p:txBody>
      </p:sp>
      <p:sp>
        <p:nvSpPr>
          <p:cNvPr id="9" name="日期占位符 8"/>
          <p:cNvSpPr>
            <a:spLocks noGrp="1"/>
          </p:cNvSpPr>
          <p:nvPr>
            <p:ph type="dt" sz="half" idx="10"/>
          </p:nvPr>
        </p:nvSpPr>
        <p:spPr/>
        <p:txBody>
          <a:bodyPr/>
          <a:lstStyle/>
          <a:p>
            <a:fld id="{3CB4E44D-4379-3848-9C41-26DFDB30931B}"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0" name="灯片编号占位符 9"/>
          <p:cNvSpPr>
            <a:spLocks noGrp="1"/>
          </p:cNvSpPr>
          <p:nvPr>
            <p:ph type="sldNum" sz="quarter" idx="12"/>
          </p:nvPr>
        </p:nvSpPr>
        <p:spPr/>
        <p:txBody>
          <a:bodyPr/>
          <a:lstStyle/>
          <a:p>
            <a:fld id="{B09550E6-D85C-43A8-841D-66A200A3DB30}" type="slidenum">
              <a:rPr lang="zh-CN" altLang="en-US" smtClean="0"/>
              <a:t>31</a:t>
            </a:fld>
            <a:endParaRPr lang="zh-CN" altLang="en-US"/>
          </a:p>
        </p:txBody>
      </p:sp>
    </p:spTree>
    <p:extLst>
      <p:ext uri="{BB962C8B-B14F-4D97-AF65-F5344CB8AC3E}">
        <p14:creationId xmlns:p14="http://schemas.microsoft.com/office/powerpoint/2010/main" val="40202578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a:t>open</a:t>
            </a:r>
            <a:endParaRPr lang="zh-CN" altLang="en-US" dirty="0"/>
          </a:p>
        </p:txBody>
      </p:sp>
      <p:sp>
        <p:nvSpPr>
          <p:cNvPr id="202754" name="Rectangle 2"/>
          <p:cNvSpPr>
            <a:spLocks noGrp="1" noChangeArrowheads="1"/>
          </p:cNvSpPr>
          <p:nvPr>
            <p:ph idx="1"/>
          </p:nvPr>
        </p:nvSpPr>
        <p:spPr/>
        <p:txBody>
          <a:bodyPr>
            <a:normAutofit fontScale="77500" lnSpcReduction="20000"/>
          </a:bodyPr>
          <a:lstStyle/>
          <a:p>
            <a:r>
              <a:rPr lang="zh-CN" altLang="en-US" noProof="1"/>
              <a:t>为什么要打开？</a:t>
            </a:r>
            <a:r>
              <a:rPr lang="zh-CN" altLang="en-US" noProof="1">
                <a:solidFill>
                  <a:srgbClr val="FF0000"/>
                </a:solidFill>
              </a:rPr>
              <a:t>把</a:t>
            </a:r>
            <a:r>
              <a:rPr lang="en-US" altLang="zh-CN" noProof="1">
                <a:solidFill>
                  <a:srgbClr val="FF0000"/>
                </a:solidFill>
              </a:rPr>
              <a:t>FCB</a:t>
            </a:r>
            <a:r>
              <a:rPr lang="zh-CN" altLang="en-US" noProof="1">
                <a:solidFill>
                  <a:srgbClr val="FF0000"/>
                </a:solidFill>
              </a:rPr>
              <a:t>送到内存</a:t>
            </a:r>
            <a:endParaRPr lang="en-US" altLang="zh-CN" dirty="0">
              <a:solidFill>
                <a:srgbClr val="FF0000"/>
              </a:solidFill>
            </a:endParaRPr>
          </a:p>
          <a:p>
            <a:r>
              <a:rPr lang="en-US" altLang="zh-CN" noProof="1"/>
              <a:t>fd=open(file name, mode)</a:t>
            </a:r>
            <a:endParaRPr lang="en-US" altLang="zh-CN" dirty="0"/>
          </a:p>
          <a:p>
            <a:pPr lvl="1"/>
            <a:r>
              <a:rPr lang="zh-CN" altLang="zh-CN" dirty="0"/>
              <a:t>根据文件路径名查目录，找到</a:t>
            </a:r>
            <a:r>
              <a:rPr lang="en-US" altLang="zh-CN" noProof="1"/>
              <a:t>FCB</a:t>
            </a:r>
            <a:r>
              <a:rPr lang="zh-CN" altLang="zh-CN" dirty="0"/>
              <a:t>主部；</a:t>
            </a:r>
            <a:endParaRPr lang="en-US" altLang="zh-CN" dirty="0"/>
          </a:p>
          <a:p>
            <a:pPr lvl="1"/>
            <a:r>
              <a:rPr lang="zh-CN" altLang="en-US" dirty="0"/>
              <a:t>将磁盘</a:t>
            </a:r>
            <a:r>
              <a:rPr lang="en-US" altLang="zh-CN" dirty="0"/>
              <a:t>inode</a:t>
            </a:r>
            <a:r>
              <a:rPr lang="zh-CN" altLang="en-US" dirty="0"/>
              <a:t>复制到内存</a:t>
            </a:r>
            <a:r>
              <a:rPr lang="en-US" altLang="zh-CN" dirty="0"/>
              <a:t>inode</a:t>
            </a:r>
            <a:r>
              <a:rPr lang="zh-CN" altLang="en-US" dirty="0"/>
              <a:t>表（若文件已被打开过，则忽略）；</a:t>
            </a:r>
          </a:p>
          <a:p>
            <a:pPr lvl="1"/>
            <a:r>
              <a:rPr lang="zh-CN" altLang="zh-CN" dirty="0"/>
              <a:t>根据打开方式、共享说明和用户身份检查访问合法性；</a:t>
            </a:r>
            <a:endParaRPr lang="zh-CN" altLang="en-US" dirty="0"/>
          </a:p>
          <a:p>
            <a:pPr lvl="1"/>
            <a:r>
              <a:rPr lang="zh-CN" altLang="zh-CN" dirty="0"/>
              <a:t>看文件是否已被打开</a:t>
            </a:r>
            <a:endParaRPr lang="en-US" altLang="zh-CN" dirty="0"/>
          </a:p>
          <a:p>
            <a:pPr lvl="2"/>
            <a:r>
              <a:rPr lang="zh-CN" altLang="zh-CN" dirty="0"/>
              <a:t>是</a:t>
            </a:r>
            <a:r>
              <a:rPr lang="zh-CN" altLang="zh-CN" dirty="0">
                <a:sym typeface="Monotype Sorts" pitchFamily="2" charset="2"/>
              </a:rPr>
              <a:t>→</a:t>
            </a:r>
            <a:r>
              <a:rPr lang="en-US" altLang="zh-CN" dirty="0">
                <a:sym typeface="Monotype Sorts" pitchFamily="2" charset="2"/>
              </a:rPr>
              <a:t>inode</a:t>
            </a:r>
            <a:r>
              <a:rPr lang="zh-CN" altLang="en-US" dirty="0">
                <a:sym typeface="Monotype Sorts" pitchFamily="2" charset="2"/>
              </a:rPr>
              <a:t>表项</a:t>
            </a:r>
            <a:r>
              <a:rPr lang="zh-CN" altLang="zh-CN" dirty="0">
                <a:sym typeface="Monotype Sorts" pitchFamily="2" charset="2"/>
              </a:rPr>
              <a:t>共享计数</a:t>
            </a:r>
            <a:r>
              <a:rPr lang="en-US" altLang="zh-CN" dirty="0">
                <a:sym typeface="Monotype Sorts" pitchFamily="2" charset="2"/>
              </a:rPr>
              <a:t>+</a:t>
            </a:r>
            <a:r>
              <a:rPr lang="zh-CN" altLang="zh-CN" dirty="0">
                <a:sym typeface="Monotype Sorts" pitchFamily="2" charset="2"/>
              </a:rPr>
              <a:t>1，</a:t>
            </a:r>
            <a:endParaRPr lang="en-US" altLang="zh-CN" dirty="0">
              <a:sym typeface="Monotype Sorts" pitchFamily="2" charset="2"/>
            </a:endParaRPr>
          </a:p>
          <a:p>
            <a:pPr lvl="2"/>
            <a:r>
              <a:rPr lang="zh-CN" altLang="zh-CN" dirty="0">
                <a:sym typeface="Monotype Sorts" pitchFamily="2" charset="2"/>
              </a:rPr>
              <a:t>否→</a:t>
            </a:r>
            <a:r>
              <a:rPr lang="en-US" altLang="zh-CN" dirty="0">
                <a:sym typeface="Monotype Sorts" pitchFamily="2" charset="2"/>
              </a:rPr>
              <a:t>inode</a:t>
            </a:r>
            <a:r>
              <a:rPr lang="zh-CN" altLang="en-US" dirty="0">
                <a:sym typeface="Monotype Sorts" pitchFamily="2" charset="2"/>
              </a:rPr>
              <a:t>表项共享计数</a:t>
            </a:r>
            <a:r>
              <a:rPr lang="zh-CN" altLang="zh-CN" dirty="0">
                <a:sym typeface="Monotype Sorts" pitchFamily="2" charset="2"/>
              </a:rPr>
              <a:t>置1；</a:t>
            </a:r>
            <a:endParaRPr lang="en-US" altLang="zh-CN" dirty="0">
              <a:sym typeface="Monotype Sorts" pitchFamily="2" charset="2"/>
            </a:endParaRPr>
          </a:p>
          <a:p>
            <a:pPr lvl="1"/>
            <a:r>
              <a:rPr lang="zh-CN" altLang="en-US" dirty="0">
                <a:solidFill>
                  <a:srgbClr val="FF0000"/>
                </a:solidFill>
              </a:rPr>
              <a:t>创建用户、系统打开文件表项，建立与内存</a:t>
            </a:r>
            <a:r>
              <a:rPr lang="en-US" altLang="zh-CN" dirty="0" err="1">
                <a:solidFill>
                  <a:srgbClr val="FF0000"/>
                </a:solidFill>
              </a:rPr>
              <a:t>inode</a:t>
            </a:r>
            <a:r>
              <a:rPr lang="zh-CN" altLang="en-US" dirty="0">
                <a:solidFill>
                  <a:srgbClr val="FF0000"/>
                </a:solidFill>
              </a:rPr>
              <a:t>三者关联</a:t>
            </a:r>
            <a:r>
              <a:rPr lang="zh-CN" altLang="en-US" dirty="0"/>
              <a:t>；</a:t>
            </a:r>
            <a:endParaRPr lang="en-US" altLang="zh-CN" dirty="0"/>
          </a:p>
          <a:p>
            <a:pPr lvl="1"/>
            <a:r>
              <a:rPr lang="zh-CN" altLang="zh-CN" dirty="0"/>
              <a:t>返回</a:t>
            </a:r>
            <a:r>
              <a:rPr lang="zh-CN" altLang="en-US" dirty="0"/>
              <a:t>文件描述符</a:t>
            </a:r>
          </a:p>
          <a:p>
            <a:pPr lvl="1"/>
            <a:endParaRPr lang="zh-CN" altLang="zh-CN" dirty="0">
              <a:sym typeface="Monotype Sorts" pitchFamily="2" charset="2"/>
            </a:endParaRPr>
          </a:p>
          <a:p>
            <a:endParaRPr lang="zh-CN" altLang="zh-CN" noProof="1"/>
          </a:p>
        </p:txBody>
      </p:sp>
      <p:sp>
        <p:nvSpPr>
          <p:cNvPr id="12" name="日期占位符 11"/>
          <p:cNvSpPr>
            <a:spLocks noGrp="1"/>
          </p:cNvSpPr>
          <p:nvPr>
            <p:ph type="dt" sz="half" idx="10"/>
          </p:nvPr>
        </p:nvSpPr>
        <p:spPr/>
        <p:txBody>
          <a:bodyPr/>
          <a:lstStyle/>
          <a:p>
            <a:fld id="{8ADF7503-F003-DA41-9997-D33ACB2CB97F}"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3" name="灯片编号占位符 12"/>
          <p:cNvSpPr>
            <a:spLocks noGrp="1"/>
          </p:cNvSpPr>
          <p:nvPr>
            <p:ph type="sldNum" sz="quarter" idx="12"/>
          </p:nvPr>
        </p:nvSpPr>
        <p:spPr/>
        <p:txBody>
          <a:bodyPr/>
          <a:lstStyle/>
          <a:p>
            <a:fld id="{B09550E6-D85C-43A8-841D-66A200A3DB30}" type="slidenum">
              <a:rPr lang="zh-CN" altLang="en-US" smtClean="0"/>
              <a:t>32</a:t>
            </a:fld>
            <a:endParaRPr lang="zh-CN" altLang="en-US"/>
          </a:p>
        </p:txBody>
      </p:sp>
    </p:spTree>
    <p:extLst>
      <p:ext uri="{BB962C8B-B14F-4D97-AF65-F5344CB8AC3E}">
        <p14:creationId xmlns:p14="http://schemas.microsoft.com/office/powerpoint/2010/main" val="1784171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a:t>磁盘、内存索引节点</a:t>
            </a:r>
          </a:p>
        </p:txBody>
      </p:sp>
      <p:sp>
        <p:nvSpPr>
          <p:cNvPr id="2" name="日期占位符 1"/>
          <p:cNvSpPr>
            <a:spLocks noGrp="1"/>
          </p:cNvSpPr>
          <p:nvPr>
            <p:ph type="dt" sz="half" idx="10"/>
          </p:nvPr>
        </p:nvSpPr>
        <p:spPr/>
        <p:txBody>
          <a:bodyPr/>
          <a:lstStyle/>
          <a:p>
            <a:fld id="{6F4A0736-2867-EF49-B97F-0EC81E4FB868}"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33</a:t>
            </a:fld>
            <a:endParaRPr lang="zh-CN" altLang="en-US"/>
          </a:p>
        </p:txBody>
      </p:sp>
      <p:pic>
        <p:nvPicPr>
          <p:cNvPr id="53252"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l="4422" t="1373" r="3906" b="687"/>
          <a:stretch>
            <a:fillRect/>
          </a:stretch>
        </p:blipFill>
        <p:spPr bwMode="auto">
          <a:xfrm>
            <a:off x="1524000" y="1271588"/>
            <a:ext cx="6386513" cy="5114925"/>
          </a:xfrm>
          <a:prstGeom prst="rect">
            <a:avLst/>
          </a:prstGeom>
          <a:noFill/>
          <a:ln w="38100" cmpd="dbl">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41896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a:t>read</a:t>
            </a:r>
            <a:endParaRPr lang="zh-CN" altLang="en-US" dirty="0"/>
          </a:p>
        </p:txBody>
      </p:sp>
      <p:sp>
        <p:nvSpPr>
          <p:cNvPr id="207874" name="Rectangle 2"/>
          <p:cNvSpPr>
            <a:spLocks noGrp="1" noChangeArrowheads="1"/>
          </p:cNvSpPr>
          <p:nvPr>
            <p:ph idx="1"/>
          </p:nvPr>
        </p:nvSpPr>
        <p:spPr/>
        <p:txBody>
          <a:bodyPr>
            <a:normAutofit fontScale="92500" lnSpcReduction="20000"/>
          </a:bodyPr>
          <a:lstStyle/>
          <a:p>
            <a:r>
              <a:rPr lang="zh-CN" altLang="en-US" dirty="0"/>
              <a:t>检查长度是否为正整数</a:t>
            </a:r>
            <a:endParaRPr lang="zh-CN" altLang="en-US" dirty="0">
              <a:sym typeface="Monotype Sorts" pitchFamily="2" charset="2"/>
            </a:endParaRPr>
          </a:p>
          <a:p>
            <a:r>
              <a:rPr lang="zh-CN" dirty="0"/>
              <a:t>根据隐含参数中的进程主和目录中该文件的存储权限数据，检查</a:t>
            </a:r>
            <a:r>
              <a:rPr lang="zh-CN" altLang="en-US" dirty="0"/>
              <a:t>权限</a:t>
            </a:r>
            <a:endParaRPr lang="zh-CN" dirty="0"/>
          </a:p>
          <a:p>
            <a:r>
              <a:rPr lang="zh-CN" dirty="0"/>
              <a:t>由文件内位置与要读的长度计算最末位置，将其与目录中的文件长度比较，超过否？</a:t>
            </a:r>
            <a:endParaRPr lang="en-US" altLang="zh-CN" dirty="0"/>
          </a:p>
          <a:p>
            <a:r>
              <a:rPr lang="zh-CN" altLang="en-US" dirty="0">
                <a:sym typeface="Monotype Sorts" pitchFamily="2" charset="2"/>
              </a:rPr>
              <a:t>读取磁盘</a:t>
            </a:r>
            <a:endParaRPr lang="en-US" altLang="zh-CN" dirty="0">
              <a:sym typeface="Monotype Sorts" pitchFamily="2" charset="2"/>
            </a:endParaRPr>
          </a:p>
          <a:p>
            <a:r>
              <a:rPr lang="zh-CN" altLang="en-US" dirty="0">
                <a:sym typeface="Monotype Sorts" pitchFamily="2" charset="2"/>
              </a:rPr>
              <a:t>修改系统打开文件表项读写指针位置</a:t>
            </a:r>
            <a:endParaRPr lang="en-US" altLang="zh-CN" dirty="0">
              <a:sym typeface="Monotype Sorts" pitchFamily="2" charset="2"/>
            </a:endParaRPr>
          </a:p>
          <a:p>
            <a:r>
              <a:rPr lang="en-US" dirty="0">
                <a:sym typeface="Monotype Sorts" pitchFamily="2" charset="2"/>
              </a:rPr>
              <a:t>注意</a:t>
            </a:r>
            <a:r>
              <a:rPr lang="zh-CN" altLang="en-US" dirty="0">
                <a:sym typeface="Monotype Sorts" pitchFamily="2" charset="2"/>
              </a:rPr>
              <a:t>：</a:t>
            </a:r>
            <a:r>
              <a:rPr lang="en-US" altLang="zh-CN" dirty="0">
                <a:sym typeface="Monotype Sorts" pitchFamily="2" charset="2"/>
              </a:rPr>
              <a:t>fork()/dup()</a:t>
            </a:r>
            <a:r>
              <a:rPr lang="zh-CN" altLang="en-US" dirty="0">
                <a:sym typeface="Monotype Sorts" pitchFamily="2" charset="2"/>
              </a:rPr>
              <a:t>指针共享</a:t>
            </a:r>
            <a:endParaRPr lang="en-US" dirty="0">
              <a:sym typeface="Monotype Sorts" pitchFamily="2" charset="2"/>
            </a:endParaRPr>
          </a:p>
        </p:txBody>
      </p:sp>
      <p:sp>
        <p:nvSpPr>
          <p:cNvPr id="6" name="日期占位符 5"/>
          <p:cNvSpPr>
            <a:spLocks noGrp="1"/>
          </p:cNvSpPr>
          <p:nvPr>
            <p:ph type="dt" sz="half" idx="10"/>
          </p:nvPr>
        </p:nvSpPr>
        <p:spPr/>
        <p:txBody>
          <a:bodyPr/>
          <a:lstStyle/>
          <a:p>
            <a:fld id="{CB36EA83-999E-3243-9CF7-A5579077B9AC}"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p:txBody>
          <a:bodyPr/>
          <a:lstStyle/>
          <a:p>
            <a:fld id="{B09550E6-D85C-43A8-841D-66A200A3DB30}" type="slidenum">
              <a:rPr lang="zh-CN" altLang="en-US" smtClean="0"/>
              <a:pPr/>
              <a:t>34</a:t>
            </a:fld>
            <a:endParaRPr lang="zh-CN" altLang="en-US"/>
          </a:p>
        </p:txBody>
      </p:sp>
    </p:spTree>
    <p:extLst>
      <p:ext uri="{BB962C8B-B14F-4D97-AF65-F5344CB8AC3E}">
        <p14:creationId xmlns:p14="http://schemas.microsoft.com/office/powerpoint/2010/main" val="41783947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close</a:t>
            </a:r>
            <a:endParaRPr lang="zh-CN" altLang="en-US" dirty="0"/>
          </a:p>
        </p:txBody>
      </p:sp>
      <p:graphicFrame>
        <p:nvGraphicFramePr>
          <p:cNvPr id="7" name="内容占位符 6"/>
          <p:cNvGraphicFramePr>
            <a:graphicFrameLocks noGrp="1"/>
          </p:cNvGraphicFramePr>
          <p:nvPr>
            <p:ph idx="1"/>
            <p:extLst>
              <p:ext uri="{D42A27DB-BD31-4B8C-83A1-F6EECF244321}">
                <p14:modId xmlns:p14="http://schemas.microsoft.com/office/powerpoint/2010/main" val="1516362913"/>
              </p:ext>
            </p:extLst>
          </p:nvPr>
        </p:nvGraphicFramePr>
        <p:xfrm>
          <a:off x="457200" y="1637733"/>
          <a:ext cx="8229600" cy="33660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日期占位符 3"/>
          <p:cNvSpPr>
            <a:spLocks noGrp="1"/>
          </p:cNvSpPr>
          <p:nvPr>
            <p:ph type="dt" sz="half" idx="10"/>
          </p:nvPr>
        </p:nvSpPr>
        <p:spPr/>
        <p:txBody>
          <a:bodyPr/>
          <a:lstStyle/>
          <a:p>
            <a:fld id="{9B381841-F178-4E4B-9AD6-6F354DD0D4F6}"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35</a:t>
            </a:fld>
            <a:endParaRPr lang="zh-CN" altLang="en-US"/>
          </a:p>
        </p:txBody>
      </p:sp>
    </p:spTree>
    <p:extLst>
      <p:ext uri="{BB962C8B-B14F-4D97-AF65-F5344CB8AC3E}">
        <p14:creationId xmlns:p14="http://schemas.microsoft.com/office/powerpoint/2010/main" val="62881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0BA4E77F-ED3F-49E5-8031-2C988AD49901}"/>
                                            </p:graphicEl>
                                          </p:spTgt>
                                        </p:tgtEl>
                                        <p:attrNameLst>
                                          <p:attrName>style.visibility</p:attrName>
                                        </p:attrNameLst>
                                      </p:cBhvr>
                                      <p:to>
                                        <p:strVal val="visible"/>
                                      </p:to>
                                    </p:set>
                                    <p:animEffect transition="in" filter="fade">
                                      <p:cBhvr>
                                        <p:cTn id="7" dur="500"/>
                                        <p:tgtEl>
                                          <p:spTgt spid="7">
                                            <p:graphicEl>
                                              <a:dgm id="{0BA4E77F-ED3F-49E5-8031-2C988AD4990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graphicEl>
                                              <a:dgm id="{0D238B20-318B-4E2A-933D-4DBE845A4E50}"/>
                                            </p:graphicEl>
                                          </p:spTgt>
                                        </p:tgtEl>
                                        <p:attrNameLst>
                                          <p:attrName>style.visibility</p:attrName>
                                        </p:attrNameLst>
                                      </p:cBhvr>
                                      <p:to>
                                        <p:strVal val="visible"/>
                                      </p:to>
                                    </p:set>
                                    <p:animEffect transition="in" filter="fade">
                                      <p:cBhvr>
                                        <p:cTn id="12" dur="500"/>
                                        <p:tgtEl>
                                          <p:spTgt spid="7">
                                            <p:graphicEl>
                                              <a:dgm id="{0D238B20-318B-4E2A-933D-4DBE845A4E50}"/>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graphicEl>
                                              <a:dgm id="{701798EA-F70D-49E6-A99E-59E9F578A642}"/>
                                            </p:graphicEl>
                                          </p:spTgt>
                                        </p:tgtEl>
                                        <p:attrNameLst>
                                          <p:attrName>style.visibility</p:attrName>
                                        </p:attrNameLst>
                                      </p:cBhvr>
                                      <p:to>
                                        <p:strVal val="visible"/>
                                      </p:to>
                                    </p:set>
                                    <p:animEffect transition="in" filter="fade">
                                      <p:cBhvr>
                                        <p:cTn id="15" dur="500"/>
                                        <p:tgtEl>
                                          <p:spTgt spid="7">
                                            <p:graphicEl>
                                              <a:dgm id="{701798EA-F70D-49E6-A99E-59E9F578A642}"/>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graphicEl>
                                              <a:dgm id="{FE3668AE-1412-4F81-930D-126378D64DD9}"/>
                                            </p:graphicEl>
                                          </p:spTgt>
                                        </p:tgtEl>
                                        <p:attrNameLst>
                                          <p:attrName>style.visibility</p:attrName>
                                        </p:attrNameLst>
                                      </p:cBhvr>
                                      <p:to>
                                        <p:strVal val="visible"/>
                                      </p:to>
                                    </p:set>
                                    <p:animEffect transition="in" filter="fade">
                                      <p:cBhvr>
                                        <p:cTn id="20" dur="500"/>
                                        <p:tgtEl>
                                          <p:spTgt spid="7">
                                            <p:graphicEl>
                                              <a:dgm id="{FE3668AE-1412-4F81-930D-126378D64DD9}"/>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graphicEl>
                                              <a:dgm id="{78DCC594-FBA4-4593-96C6-5254C26EDAE5}"/>
                                            </p:graphicEl>
                                          </p:spTgt>
                                        </p:tgtEl>
                                        <p:attrNameLst>
                                          <p:attrName>style.visibility</p:attrName>
                                        </p:attrNameLst>
                                      </p:cBhvr>
                                      <p:to>
                                        <p:strVal val="visible"/>
                                      </p:to>
                                    </p:set>
                                    <p:animEffect transition="in" filter="fade">
                                      <p:cBhvr>
                                        <p:cTn id="23" dur="500"/>
                                        <p:tgtEl>
                                          <p:spTgt spid="7">
                                            <p:graphicEl>
                                              <a:dgm id="{78DCC594-FBA4-4593-96C6-5254C26EDAE5}"/>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graphicEl>
                                              <a:dgm id="{AB3F1996-0712-4B5C-BC0A-E3277BDA6F99}"/>
                                            </p:graphicEl>
                                          </p:spTgt>
                                        </p:tgtEl>
                                        <p:attrNameLst>
                                          <p:attrName>style.visibility</p:attrName>
                                        </p:attrNameLst>
                                      </p:cBhvr>
                                      <p:to>
                                        <p:strVal val="visible"/>
                                      </p:to>
                                    </p:set>
                                    <p:animEffect transition="in" filter="fade">
                                      <p:cBhvr>
                                        <p:cTn id="28" dur="500"/>
                                        <p:tgtEl>
                                          <p:spTgt spid="7">
                                            <p:graphicEl>
                                              <a:dgm id="{AB3F1996-0712-4B5C-BC0A-E3277BDA6F99}"/>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graphicEl>
                                              <a:dgm id="{4348A0D1-3D1A-4CDE-8374-6C6E56B8A86F}"/>
                                            </p:graphicEl>
                                          </p:spTgt>
                                        </p:tgtEl>
                                        <p:attrNameLst>
                                          <p:attrName>style.visibility</p:attrName>
                                        </p:attrNameLst>
                                      </p:cBhvr>
                                      <p:to>
                                        <p:strVal val="visible"/>
                                      </p:to>
                                    </p:set>
                                    <p:animEffect transition="in" filter="fade">
                                      <p:cBhvr>
                                        <p:cTn id="31" dur="500"/>
                                        <p:tgtEl>
                                          <p:spTgt spid="7">
                                            <p:graphicEl>
                                              <a:dgm id="{4348A0D1-3D1A-4CDE-8374-6C6E56B8A86F}"/>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7">
                                            <p:graphicEl>
                                              <a:dgm id="{6BF1ABB4-DDF7-7A45-9DE4-F72A5DACC518}"/>
                                            </p:graphicEl>
                                          </p:spTgt>
                                        </p:tgtEl>
                                        <p:attrNameLst>
                                          <p:attrName>style.visibility</p:attrName>
                                        </p:attrNameLst>
                                      </p:cBhvr>
                                      <p:to>
                                        <p:strVal val="visible"/>
                                      </p:to>
                                    </p:set>
                                    <p:animEffect transition="in" filter="fade">
                                      <p:cBhvr>
                                        <p:cTn id="36" dur="500"/>
                                        <p:tgtEl>
                                          <p:spTgt spid="7">
                                            <p:graphicEl>
                                              <a:dgm id="{6BF1ABB4-DDF7-7A45-9DE4-F72A5DACC518}"/>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graphicEl>
                                              <a:dgm id="{3B73D26B-1B56-E54F-BECD-891D372F2A81}"/>
                                            </p:graphicEl>
                                          </p:spTgt>
                                        </p:tgtEl>
                                        <p:attrNameLst>
                                          <p:attrName>style.visibility</p:attrName>
                                        </p:attrNameLst>
                                      </p:cBhvr>
                                      <p:to>
                                        <p:strVal val="visible"/>
                                      </p:to>
                                    </p:set>
                                    <p:animEffect transition="in" filter="fade">
                                      <p:cBhvr>
                                        <p:cTn id="39" dur="500"/>
                                        <p:tgtEl>
                                          <p:spTgt spid="7">
                                            <p:graphicEl>
                                              <a:dgm id="{3B73D26B-1B56-E54F-BECD-891D372F2A8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EE360-A3D7-2549-9733-2F0368E835F0}"/>
              </a:ext>
            </a:extLst>
          </p:cNvPr>
          <p:cNvSpPr>
            <a:spLocks noGrp="1"/>
          </p:cNvSpPr>
          <p:nvPr>
            <p:ph type="title"/>
          </p:nvPr>
        </p:nvSpPr>
        <p:spPr/>
        <p:txBody>
          <a:bodyPr/>
          <a:lstStyle/>
          <a:p>
            <a:r>
              <a:rPr kumimoji="1" lang="zh-CN" altLang="en-US" dirty="0"/>
              <a:t>删除文件</a:t>
            </a:r>
          </a:p>
        </p:txBody>
      </p:sp>
      <p:sp>
        <p:nvSpPr>
          <p:cNvPr id="3" name="内容占位符 2">
            <a:extLst>
              <a:ext uri="{FF2B5EF4-FFF2-40B4-BE49-F238E27FC236}">
                <a16:creationId xmlns:a16="http://schemas.microsoft.com/office/drawing/2014/main" id="{43ECF7F8-F01D-8342-B8D4-DC984664BD60}"/>
              </a:ext>
            </a:extLst>
          </p:cNvPr>
          <p:cNvSpPr>
            <a:spLocks noGrp="1"/>
          </p:cNvSpPr>
          <p:nvPr>
            <p:ph idx="1"/>
          </p:nvPr>
        </p:nvSpPr>
        <p:spPr/>
        <p:txBody>
          <a:bodyPr/>
          <a:lstStyle/>
          <a:p>
            <a:r>
              <a:rPr kumimoji="1" lang="en-US" altLang="zh-CN" dirty="0"/>
              <a:t>unlink()</a:t>
            </a:r>
            <a:r>
              <a:rPr kumimoji="1" lang="zh-CN" altLang="en-US" dirty="0"/>
              <a:t> 的流程</a:t>
            </a:r>
          </a:p>
        </p:txBody>
      </p:sp>
      <p:sp>
        <p:nvSpPr>
          <p:cNvPr id="4" name="日期占位符 3">
            <a:extLst>
              <a:ext uri="{FF2B5EF4-FFF2-40B4-BE49-F238E27FC236}">
                <a16:creationId xmlns:a16="http://schemas.microsoft.com/office/drawing/2014/main" id="{A016C0D2-E705-E34D-A9C0-BBBA521E96EE}"/>
              </a:ext>
            </a:extLst>
          </p:cNvPr>
          <p:cNvSpPr>
            <a:spLocks noGrp="1"/>
          </p:cNvSpPr>
          <p:nvPr>
            <p:ph type="dt" sz="half" idx="10"/>
          </p:nvPr>
        </p:nvSpPr>
        <p:spPr/>
        <p:txBody>
          <a:bodyPr/>
          <a:lstStyle/>
          <a:p>
            <a:fld id="{1CA96648-B7B5-9A4D-811A-4446B4DA091F}" type="datetime5">
              <a:t>2020/12/16</a:t>
            </a:fld>
            <a:endParaRPr lang="zh-CN" altLang="en-US"/>
          </a:p>
        </p:txBody>
      </p:sp>
      <p:sp>
        <p:nvSpPr>
          <p:cNvPr id="5" name="页脚占位符 4">
            <a:extLst>
              <a:ext uri="{FF2B5EF4-FFF2-40B4-BE49-F238E27FC236}">
                <a16:creationId xmlns:a16="http://schemas.microsoft.com/office/drawing/2014/main" id="{7099FE38-64EC-AB44-95FE-1E2E38BC5849}"/>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A00012A7-B59E-1E4E-98DA-A4D258827CD7}"/>
              </a:ext>
            </a:extLst>
          </p:cNvPr>
          <p:cNvSpPr>
            <a:spLocks noGrp="1"/>
          </p:cNvSpPr>
          <p:nvPr>
            <p:ph type="sldNum" sz="quarter" idx="12"/>
          </p:nvPr>
        </p:nvSpPr>
        <p:spPr/>
        <p:txBody>
          <a:bodyPr/>
          <a:lstStyle/>
          <a:p>
            <a:fld id="{B09550E6-D85C-43A8-841D-66A200A3DB30}" type="slidenum">
              <a:rPr lang="zh-CN" altLang="en-US" smtClean="0"/>
              <a:t>36</a:t>
            </a:fld>
            <a:endParaRPr lang="zh-CN" altLang="en-US"/>
          </a:p>
        </p:txBody>
      </p:sp>
    </p:spTree>
    <p:extLst>
      <p:ext uri="{BB962C8B-B14F-4D97-AF65-F5344CB8AC3E}">
        <p14:creationId xmlns:p14="http://schemas.microsoft.com/office/powerpoint/2010/main" val="3855464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p:txBody>
          <a:bodyPr/>
          <a:lstStyle/>
          <a:p>
            <a:r>
              <a:rPr lang="zh-CN" altLang="en-US" dirty="0"/>
              <a:t>文件保护</a:t>
            </a:r>
          </a:p>
        </p:txBody>
      </p:sp>
      <p:sp>
        <p:nvSpPr>
          <p:cNvPr id="443395" name="Rectangle 3"/>
          <p:cNvSpPr>
            <a:spLocks noGrp="1" noChangeArrowheads="1"/>
          </p:cNvSpPr>
          <p:nvPr>
            <p:ph type="body" idx="1"/>
          </p:nvPr>
        </p:nvSpPr>
        <p:spPr/>
        <p:txBody>
          <a:bodyPr>
            <a:normAutofit fontScale="85000" lnSpcReduction="10000"/>
          </a:bodyPr>
          <a:lstStyle/>
          <a:p>
            <a:r>
              <a:rPr lang="zh-CN" altLang="en-US" dirty="0"/>
              <a:t>存取控制：</a:t>
            </a:r>
            <a:endParaRPr lang="en-US" altLang="zh-CN" dirty="0"/>
          </a:p>
          <a:p>
            <a:pPr lvl="1"/>
            <a:r>
              <a:rPr lang="zh-CN" altLang="en-US" dirty="0"/>
              <a:t>共享：不同的用户共同使用一个文件</a:t>
            </a:r>
          </a:p>
          <a:p>
            <a:pPr lvl="1"/>
            <a:r>
              <a:rPr lang="zh-CN" altLang="en-US" dirty="0"/>
              <a:t>保护：防止文件内容被破坏</a:t>
            </a:r>
          </a:p>
          <a:p>
            <a:pPr lvl="1"/>
            <a:r>
              <a:rPr lang="zh-CN" altLang="en-US" dirty="0"/>
              <a:t>保密：未经文件拥有者许可，任何用户不得访问文件</a:t>
            </a:r>
          </a:p>
          <a:p>
            <a:r>
              <a:rPr lang="zh-CN" altLang="en-US" dirty="0"/>
              <a:t>应做到</a:t>
            </a:r>
          </a:p>
          <a:p>
            <a:pPr lvl="1"/>
            <a:r>
              <a:rPr lang="zh-CN" altLang="en-US" dirty="0"/>
              <a:t>对拥有权限的用户，应让其进行相应操作，否则禁止</a:t>
            </a:r>
          </a:p>
          <a:p>
            <a:pPr lvl="1"/>
            <a:r>
              <a:rPr lang="zh-CN" altLang="en-US" dirty="0"/>
              <a:t>防止其他用户冒充对文件进行操作</a:t>
            </a:r>
          </a:p>
          <a:p>
            <a:r>
              <a:rPr lang="zh-CN" altLang="en-US" dirty="0"/>
              <a:t>由存取验证模块来实现</a:t>
            </a:r>
          </a:p>
        </p:txBody>
      </p:sp>
      <p:sp>
        <p:nvSpPr>
          <p:cNvPr id="2" name="日期占位符 1"/>
          <p:cNvSpPr>
            <a:spLocks noGrp="1"/>
          </p:cNvSpPr>
          <p:nvPr>
            <p:ph type="dt" sz="half" idx="10"/>
          </p:nvPr>
        </p:nvSpPr>
        <p:spPr/>
        <p:txBody>
          <a:bodyPr/>
          <a:lstStyle/>
          <a:p>
            <a:fld id="{0F5F1140-0BDF-5F45-A868-5A704B4E2302}"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37</a:t>
            </a:fld>
            <a:endParaRPr lang="zh-CN" altLang="en-US"/>
          </a:p>
        </p:txBody>
      </p:sp>
    </p:spTree>
    <p:extLst>
      <p:ext uri="{BB962C8B-B14F-4D97-AF65-F5344CB8AC3E}">
        <p14:creationId xmlns:p14="http://schemas.microsoft.com/office/powerpoint/2010/main" val="20885105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5204" name="Rectangle 4"/>
          <p:cNvSpPr>
            <a:spLocks noGrp="1" noChangeArrowheads="1"/>
          </p:cNvSpPr>
          <p:nvPr>
            <p:ph type="title"/>
          </p:nvPr>
        </p:nvSpPr>
        <p:spPr/>
        <p:txBody>
          <a:bodyPr/>
          <a:lstStyle/>
          <a:p>
            <a:r>
              <a:rPr lang="zh-CN" altLang="en-US"/>
              <a:t>存取验证模块</a:t>
            </a:r>
            <a:endParaRPr lang="zh-CN" altLang="en-US" dirty="0"/>
          </a:p>
        </p:txBody>
      </p:sp>
      <p:sp>
        <p:nvSpPr>
          <p:cNvPr id="435202" name="Rectangle 2"/>
          <p:cNvSpPr>
            <a:spLocks noGrp="1" noChangeArrowheads="1"/>
          </p:cNvSpPr>
          <p:nvPr>
            <p:ph type="body" idx="1"/>
          </p:nvPr>
        </p:nvSpPr>
        <p:spPr/>
        <p:txBody>
          <a:bodyPr>
            <a:normAutofit/>
          </a:bodyPr>
          <a:lstStyle/>
          <a:p>
            <a:r>
              <a:rPr lang="zh-CN" altLang="en-US" dirty="0"/>
              <a:t>一般有</a:t>
            </a:r>
            <a:r>
              <a:rPr lang="en-US" altLang="zh-CN" dirty="0"/>
              <a:t>4</a:t>
            </a:r>
            <a:r>
              <a:rPr lang="zh-CN" altLang="en-US" dirty="0"/>
              <a:t>种方法来验证</a:t>
            </a:r>
          </a:p>
        </p:txBody>
      </p:sp>
      <p:sp>
        <p:nvSpPr>
          <p:cNvPr id="2" name="日期占位符 1"/>
          <p:cNvSpPr>
            <a:spLocks noGrp="1"/>
          </p:cNvSpPr>
          <p:nvPr>
            <p:ph type="dt" sz="half" idx="10"/>
          </p:nvPr>
        </p:nvSpPr>
        <p:spPr/>
        <p:txBody>
          <a:bodyPr/>
          <a:lstStyle/>
          <a:p>
            <a:fld id="{9F1F5CD6-3B11-5F4D-B1BB-587C6052490A}"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38</a:t>
            </a:fld>
            <a:endParaRPr lang="zh-CN" altLang="en-US"/>
          </a:p>
        </p:txBody>
      </p:sp>
      <p:graphicFrame>
        <p:nvGraphicFramePr>
          <p:cNvPr id="5" name="图示 4"/>
          <p:cNvGraphicFramePr/>
          <p:nvPr>
            <p:extLst>
              <p:ext uri="{D42A27DB-BD31-4B8C-83A1-F6EECF244321}">
                <p14:modId xmlns:p14="http://schemas.microsoft.com/office/powerpoint/2010/main" val="3788627228"/>
              </p:ext>
            </p:extLst>
          </p:nvPr>
        </p:nvGraphicFramePr>
        <p:xfrm>
          <a:off x="759725" y="3836242"/>
          <a:ext cx="7647296" cy="834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8529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5202">
                                            <p:txEl>
                                              <p:pRg st="0" end="0"/>
                                            </p:txEl>
                                          </p:spTgt>
                                        </p:tgtEl>
                                        <p:attrNameLst>
                                          <p:attrName>style.visibility</p:attrName>
                                        </p:attrNameLst>
                                      </p:cBhvr>
                                      <p:to>
                                        <p:strVal val="visible"/>
                                      </p:to>
                                    </p:set>
                                    <p:animEffect transition="in" filter="fade">
                                      <p:cBhvr>
                                        <p:cTn id="7" dur="500"/>
                                        <p:tgtEl>
                                          <p:spTgt spid="4352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74EF41BF-24BC-4D81-ABBA-B29851307453}"/>
                                            </p:graphicEl>
                                          </p:spTgt>
                                        </p:tgtEl>
                                        <p:attrNameLst>
                                          <p:attrName>style.visibility</p:attrName>
                                        </p:attrNameLst>
                                      </p:cBhvr>
                                      <p:to>
                                        <p:strVal val="visible"/>
                                      </p:to>
                                    </p:set>
                                    <p:animEffect transition="in" filter="fade">
                                      <p:cBhvr>
                                        <p:cTn id="12" dur="500"/>
                                        <p:tgtEl>
                                          <p:spTgt spid="5">
                                            <p:graphicEl>
                                              <a:dgm id="{74EF41BF-24BC-4D81-ABBA-B29851307453}"/>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8C2C3839-041A-4121-BBAC-8F2159A9E7D2}"/>
                                            </p:graphicEl>
                                          </p:spTgt>
                                        </p:tgtEl>
                                        <p:attrNameLst>
                                          <p:attrName>style.visibility</p:attrName>
                                        </p:attrNameLst>
                                      </p:cBhvr>
                                      <p:to>
                                        <p:strVal val="visible"/>
                                      </p:to>
                                    </p:set>
                                    <p:animEffect transition="in" filter="fade">
                                      <p:cBhvr>
                                        <p:cTn id="17" dur="500"/>
                                        <p:tgtEl>
                                          <p:spTgt spid="5">
                                            <p:graphicEl>
                                              <a:dgm id="{8C2C3839-041A-4121-BBAC-8F2159A9E7D2}"/>
                                            </p:graphic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graphicEl>
                                              <a:dgm id="{11125113-DA9F-4A74-B26D-35F9BF3FA7A7}"/>
                                            </p:graphicEl>
                                          </p:spTgt>
                                        </p:tgtEl>
                                        <p:attrNameLst>
                                          <p:attrName>style.visibility</p:attrName>
                                        </p:attrNameLst>
                                      </p:cBhvr>
                                      <p:to>
                                        <p:strVal val="visible"/>
                                      </p:to>
                                    </p:set>
                                    <p:animEffect transition="in" filter="fade">
                                      <p:cBhvr>
                                        <p:cTn id="20" dur="500"/>
                                        <p:tgtEl>
                                          <p:spTgt spid="5">
                                            <p:graphicEl>
                                              <a:dgm id="{11125113-DA9F-4A74-B26D-35F9BF3FA7A7}"/>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graphicEl>
                                              <a:dgm id="{FF2B32DE-7714-4958-829D-EEC1DAC805BE}"/>
                                            </p:graphicEl>
                                          </p:spTgt>
                                        </p:tgtEl>
                                        <p:attrNameLst>
                                          <p:attrName>style.visibility</p:attrName>
                                        </p:attrNameLst>
                                      </p:cBhvr>
                                      <p:to>
                                        <p:strVal val="visible"/>
                                      </p:to>
                                    </p:set>
                                    <p:animEffect transition="in" filter="fade">
                                      <p:cBhvr>
                                        <p:cTn id="25" dur="500"/>
                                        <p:tgtEl>
                                          <p:spTgt spid="5">
                                            <p:graphicEl>
                                              <a:dgm id="{FF2B32DE-7714-4958-829D-EEC1DAC805BE}"/>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graphicEl>
                                              <a:dgm id="{5DD215AF-5B8E-40F9-8CD0-06234FAB027E}"/>
                                            </p:graphicEl>
                                          </p:spTgt>
                                        </p:tgtEl>
                                        <p:attrNameLst>
                                          <p:attrName>style.visibility</p:attrName>
                                        </p:attrNameLst>
                                      </p:cBhvr>
                                      <p:to>
                                        <p:strVal val="visible"/>
                                      </p:to>
                                    </p:set>
                                    <p:animEffect transition="in" filter="fade">
                                      <p:cBhvr>
                                        <p:cTn id="28" dur="500"/>
                                        <p:tgtEl>
                                          <p:spTgt spid="5">
                                            <p:graphicEl>
                                              <a:dgm id="{5DD215AF-5B8E-40F9-8CD0-06234FAB027E}"/>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graphicEl>
                                              <a:dgm id="{048AB8DA-5C2C-4B08-BC29-AEBD10BC1971}"/>
                                            </p:graphicEl>
                                          </p:spTgt>
                                        </p:tgtEl>
                                        <p:attrNameLst>
                                          <p:attrName>style.visibility</p:attrName>
                                        </p:attrNameLst>
                                      </p:cBhvr>
                                      <p:to>
                                        <p:strVal val="visible"/>
                                      </p:to>
                                    </p:set>
                                    <p:animEffect transition="in" filter="fade">
                                      <p:cBhvr>
                                        <p:cTn id="33" dur="500"/>
                                        <p:tgtEl>
                                          <p:spTgt spid="5">
                                            <p:graphicEl>
                                              <a:dgm id="{048AB8DA-5C2C-4B08-BC29-AEBD10BC1971}"/>
                                            </p:graphic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graphicEl>
                                              <a:dgm id="{7FFB0300-E6C8-4EAB-B08D-28F7EB9FC511}"/>
                                            </p:graphicEl>
                                          </p:spTgt>
                                        </p:tgtEl>
                                        <p:attrNameLst>
                                          <p:attrName>style.visibility</p:attrName>
                                        </p:attrNameLst>
                                      </p:cBhvr>
                                      <p:to>
                                        <p:strVal val="visible"/>
                                      </p:to>
                                    </p:set>
                                    <p:animEffect transition="in" filter="fade">
                                      <p:cBhvr>
                                        <p:cTn id="36" dur="500"/>
                                        <p:tgtEl>
                                          <p:spTgt spid="5">
                                            <p:graphicEl>
                                              <a:dgm id="{7FFB0300-E6C8-4EAB-B08D-28F7EB9FC51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5202" grpId="0" build="p"/>
      <p:bldGraphic spid="5" grpId="0">
        <p:bldSub>
          <a:bldDgm bld="one"/>
        </p:bldSub>
      </p:bldGraphic>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存取控制矩阵</a:t>
            </a:r>
            <a:endParaRPr lang="zh-CN" altLang="en-US" dirty="0"/>
          </a:p>
        </p:txBody>
      </p:sp>
      <p:sp>
        <p:nvSpPr>
          <p:cNvPr id="9" name="内容占位符 8"/>
          <p:cNvSpPr>
            <a:spLocks noGrp="1"/>
          </p:cNvSpPr>
          <p:nvPr>
            <p:ph idx="1"/>
          </p:nvPr>
        </p:nvSpPr>
        <p:spPr/>
        <p:txBody>
          <a:bodyPr/>
          <a:lstStyle/>
          <a:p>
            <a:r>
              <a:rPr lang="zh-CN" altLang="en-US" dirty="0"/>
              <a:t>简单</a:t>
            </a:r>
            <a:endParaRPr lang="en-US" altLang="zh-CN" dirty="0"/>
          </a:p>
          <a:p>
            <a:r>
              <a:rPr lang="zh-CN" altLang="en-US" dirty="0"/>
              <a:t>文件和用户较多时，存取控制矩阵变大，增加占用空间和扫描时间开销</a:t>
            </a:r>
          </a:p>
          <a:p>
            <a:endParaRPr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2876911063"/>
              </p:ext>
            </p:extLst>
          </p:nvPr>
        </p:nvGraphicFramePr>
        <p:xfrm>
          <a:off x="900182" y="3362732"/>
          <a:ext cx="7616020" cy="2710524"/>
        </p:xfrm>
        <a:graphic>
          <a:graphicData uri="http://schemas.openxmlformats.org/drawingml/2006/table">
            <a:tbl>
              <a:tblPr firstRow="1" bandRow="1">
                <a:tableStyleId>{5C22544A-7EE6-4342-B048-85BDC9FD1C3A}</a:tableStyleId>
              </a:tblPr>
              <a:tblGrid>
                <a:gridCol w="1523204">
                  <a:extLst>
                    <a:ext uri="{9D8B030D-6E8A-4147-A177-3AD203B41FA5}">
                      <a16:colId xmlns:a16="http://schemas.microsoft.com/office/drawing/2014/main" val="20000"/>
                    </a:ext>
                  </a:extLst>
                </a:gridCol>
                <a:gridCol w="1523204">
                  <a:extLst>
                    <a:ext uri="{9D8B030D-6E8A-4147-A177-3AD203B41FA5}">
                      <a16:colId xmlns:a16="http://schemas.microsoft.com/office/drawing/2014/main" val="20001"/>
                    </a:ext>
                  </a:extLst>
                </a:gridCol>
                <a:gridCol w="1523204">
                  <a:extLst>
                    <a:ext uri="{9D8B030D-6E8A-4147-A177-3AD203B41FA5}">
                      <a16:colId xmlns:a16="http://schemas.microsoft.com/office/drawing/2014/main" val="20002"/>
                    </a:ext>
                  </a:extLst>
                </a:gridCol>
                <a:gridCol w="1523204">
                  <a:extLst>
                    <a:ext uri="{9D8B030D-6E8A-4147-A177-3AD203B41FA5}">
                      <a16:colId xmlns:a16="http://schemas.microsoft.com/office/drawing/2014/main" val="20003"/>
                    </a:ext>
                  </a:extLst>
                </a:gridCol>
                <a:gridCol w="1523204">
                  <a:extLst>
                    <a:ext uri="{9D8B030D-6E8A-4147-A177-3AD203B41FA5}">
                      <a16:colId xmlns:a16="http://schemas.microsoft.com/office/drawing/2014/main" val="20004"/>
                    </a:ext>
                  </a:extLst>
                </a:gridCol>
              </a:tblGrid>
              <a:tr h="677631">
                <a:tc>
                  <a:txBody>
                    <a:bodyPr/>
                    <a:lstStyle/>
                    <a:p>
                      <a:pPr algn="ctr"/>
                      <a:endParaRPr lang="zh-CN" altLang="en-US" sz="3600" dirty="0"/>
                    </a:p>
                  </a:txBody>
                  <a:tcPr/>
                </a:tc>
                <a:tc gridSpan="4">
                  <a:txBody>
                    <a:bodyPr/>
                    <a:lstStyle/>
                    <a:p>
                      <a:pPr algn="ctr"/>
                      <a:r>
                        <a:rPr lang="zh-CN" altLang="en-US" sz="3600" dirty="0"/>
                        <a:t>文件</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0"/>
                  </a:ext>
                </a:extLst>
              </a:tr>
              <a:tr h="6776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3600" dirty="0"/>
                        <a:t>用户</a:t>
                      </a:r>
                    </a:p>
                  </a:txBody>
                  <a:tcPr/>
                </a:tc>
                <a:tc>
                  <a:txBody>
                    <a:bodyPr/>
                    <a:lstStyle/>
                    <a:p>
                      <a:pPr algn="ctr"/>
                      <a:r>
                        <a:rPr lang="en-US" altLang="zh-CN" sz="3600" dirty="0"/>
                        <a:t>A</a:t>
                      </a:r>
                      <a:endParaRPr lang="zh-CN" altLang="en-US" sz="3600" dirty="0"/>
                    </a:p>
                  </a:txBody>
                  <a:tcPr/>
                </a:tc>
                <a:tc>
                  <a:txBody>
                    <a:bodyPr/>
                    <a:lstStyle/>
                    <a:p>
                      <a:pPr algn="ctr"/>
                      <a:r>
                        <a:rPr lang="en-US" altLang="zh-CN" sz="3600" dirty="0"/>
                        <a:t>B</a:t>
                      </a:r>
                      <a:endParaRPr lang="zh-CN" altLang="en-US" sz="3600" dirty="0"/>
                    </a:p>
                  </a:txBody>
                  <a:tcPr/>
                </a:tc>
                <a:tc>
                  <a:txBody>
                    <a:bodyPr/>
                    <a:lstStyle/>
                    <a:p>
                      <a:pPr algn="ctr"/>
                      <a:r>
                        <a:rPr lang="en-US" altLang="zh-CN" sz="3600" dirty="0"/>
                        <a:t>C</a:t>
                      </a:r>
                      <a:endParaRPr lang="zh-CN" altLang="en-US" sz="3600" dirty="0"/>
                    </a:p>
                  </a:txBody>
                  <a:tcPr/>
                </a:tc>
                <a:tc>
                  <a:txBody>
                    <a:bodyPr/>
                    <a:lstStyle/>
                    <a:p>
                      <a:pPr algn="ctr"/>
                      <a:r>
                        <a:rPr lang="en-US" altLang="zh-CN" sz="3600" dirty="0"/>
                        <a:t>……</a:t>
                      </a:r>
                      <a:endParaRPr lang="zh-CN" altLang="en-US" sz="3600" dirty="0"/>
                    </a:p>
                  </a:txBody>
                  <a:tcPr/>
                </a:tc>
                <a:extLst>
                  <a:ext uri="{0D108BD9-81ED-4DB2-BD59-A6C34878D82A}">
                    <a16:rowId xmlns:a16="http://schemas.microsoft.com/office/drawing/2014/main" val="10001"/>
                  </a:ext>
                </a:extLst>
              </a:tr>
              <a:tr h="677631">
                <a:tc>
                  <a:txBody>
                    <a:bodyPr/>
                    <a:lstStyle/>
                    <a:p>
                      <a:pPr algn="ctr"/>
                      <a:r>
                        <a:rPr lang="en-US" altLang="zh-CN" sz="3600" dirty="0"/>
                        <a:t>User1</a:t>
                      </a:r>
                      <a:endParaRPr lang="zh-CN" altLang="en-US" sz="3600" dirty="0"/>
                    </a:p>
                  </a:txBody>
                  <a:tcPr/>
                </a:tc>
                <a:tc>
                  <a:txBody>
                    <a:bodyPr/>
                    <a:lstStyle/>
                    <a:p>
                      <a:pPr algn="ctr"/>
                      <a:r>
                        <a:rPr lang="en-US" altLang="zh-CN" sz="3600" dirty="0" err="1"/>
                        <a:t>rw</a:t>
                      </a:r>
                      <a:endParaRPr lang="zh-CN" altLang="en-US" sz="3600" dirty="0"/>
                    </a:p>
                  </a:txBody>
                  <a:tcPr/>
                </a:tc>
                <a:tc>
                  <a:txBody>
                    <a:bodyPr/>
                    <a:lstStyle/>
                    <a:p>
                      <a:pPr algn="ctr"/>
                      <a:r>
                        <a:rPr lang="en-US" altLang="zh-CN" sz="3600" dirty="0"/>
                        <a:t>r</a:t>
                      </a:r>
                      <a:endParaRPr lang="zh-CN" altLang="en-US" sz="3600" dirty="0"/>
                    </a:p>
                  </a:txBody>
                  <a:tcPr/>
                </a:tc>
                <a:tc>
                  <a:txBody>
                    <a:bodyPr/>
                    <a:lstStyle/>
                    <a:p>
                      <a:pPr algn="ctr"/>
                      <a:r>
                        <a:rPr lang="en-US" altLang="zh-CN" sz="3600" dirty="0"/>
                        <a:t>w</a:t>
                      </a:r>
                      <a:endParaRPr lang="zh-CN" altLang="en-US" sz="3600" dirty="0"/>
                    </a:p>
                  </a:txBody>
                  <a:tcPr/>
                </a:tc>
                <a:tc>
                  <a:txBody>
                    <a:bodyPr/>
                    <a:lstStyle/>
                    <a:p>
                      <a:pPr algn="ctr"/>
                      <a:endParaRPr lang="zh-CN" altLang="en-US" sz="3600" dirty="0"/>
                    </a:p>
                  </a:txBody>
                  <a:tcPr/>
                </a:tc>
                <a:extLst>
                  <a:ext uri="{0D108BD9-81ED-4DB2-BD59-A6C34878D82A}">
                    <a16:rowId xmlns:a16="http://schemas.microsoft.com/office/drawing/2014/main" val="10002"/>
                  </a:ext>
                </a:extLst>
              </a:tr>
              <a:tr h="677631">
                <a:tc>
                  <a:txBody>
                    <a:bodyPr/>
                    <a:lstStyle/>
                    <a:p>
                      <a:pPr algn="ctr"/>
                      <a:r>
                        <a:rPr lang="en-US" altLang="zh-CN" sz="3600" dirty="0"/>
                        <a:t>User2</a:t>
                      </a:r>
                      <a:endParaRPr lang="zh-CN" altLang="en-US" sz="3600" dirty="0"/>
                    </a:p>
                  </a:txBody>
                  <a:tcPr/>
                </a:tc>
                <a:tc>
                  <a:txBody>
                    <a:bodyPr/>
                    <a:lstStyle/>
                    <a:p>
                      <a:pPr algn="ctr"/>
                      <a:r>
                        <a:rPr lang="en-US" altLang="zh-CN" sz="3600" dirty="0"/>
                        <a:t>x</a:t>
                      </a:r>
                      <a:endParaRPr lang="zh-CN" altLang="en-US" sz="3600" dirty="0"/>
                    </a:p>
                  </a:txBody>
                  <a:tcPr/>
                </a:tc>
                <a:tc>
                  <a:txBody>
                    <a:bodyPr/>
                    <a:lstStyle/>
                    <a:p>
                      <a:pPr algn="ctr"/>
                      <a:r>
                        <a:rPr lang="en-US" altLang="zh-CN" sz="3600" dirty="0"/>
                        <a:t>-</a:t>
                      </a:r>
                      <a:endParaRPr lang="zh-CN" altLang="en-US" sz="3600" dirty="0"/>
                    </a:p>
                  </a:txBody>
                  <a:tcPr/>
                </a:tc>
                <a:tc>
                  <a:txBody>
                    <a:bodyPr/>
                    <a:lstStyle/>
                    <a:p>
                      <a:pPr algn="ctr"/>
                      <a:r>
                        <a:rPr lang="en-US" altLang="zh-CN" sz="3600" dirty="0"/>
                        <a:t>-</a:t>
                      </a:r>
                      <a:endParaRPr lang="zh-CN" altLang="en-US" sz="3600" dirty="0"/>
                    </a:p>
                  </a:txBody>
                  <a:tcPr/>
                </a:tc>
                <a:tc>
                  <a:txBody>
                    <a:bodyPr/>
                    <a:lstStyle/>
                    <a:p>
                      <a:pPr algn="ctr"/>
                      <a:endParaRPr lang="zh-CN" altLang="en-US" sz="3600" dirty="0"/>
                    </a:p>
                  </a:txBody>
                  <a:tcPr/>
                </a:tc>
                <a:extLst>
                  <a:ext uri="{0D108BD9-81ED-4DB2-BD59-A6C34878D82A}">
                    <a16:rowId xmlns:a16="http://schemas.microsoft.com/office/drawing/2014/main" val="10003"/>
                  </a:ext>
                </a:extLst>
              </a:tr>
            </a:tbl>
          </a:graphicData>
        </a:graphic>
      </p:graphicFrame>
      <p:sp>
        <p:nvSpPr>
          <p:cNvPr id="12" name="日期占位符 11"/>
          <p:cNvSpPr>
            <a:spLocks noGrp="1"/>
          </p:cNvSpPr>
          <p:nvPr>
            <p:ph type="dt" sz="half" idx="10"/>
          </p:nvPr>
        </p:nvSpPr>
        <p:spPr/>
        <p:txBody>
          <a:bodyPr/>
          <a:lstStyle/>
          <a:p>
            <a:fld id="{EC31369A-054E-244D-B65B-BCE709D1590D}" type="datetime5">
              <a:t>2020/12/16</a:t>
            </a:fld>
            <a:endParaRPr lang="zh-CN" altLang="en-US"/>
          </a:p>
        </p:txBody>
      </p:sp>
      <p:sp>
        <p:nvSpPr>
          <p:cNvPr id="13" name="页脚占位符 1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14" name="灯片编号占位符 13"/>
          <p:cNvSpPr>
            <a:spLocks noGrp="1"/>
          </p:cNvSpPr>
          <p:nvPr>
            <p:ph type="sldNum" sz="quarter" idx="12"/>
          </p:nvPr>
        </p:nvSpPr>
        <p:spPr/>
        <p:txBody>
          <a:bodyPr/>
          <a:lstStyle/>
          <a:p>
            <a:fld id="{B09550E6-D85C-43A8-841D-66A200A3DB30}" type="slidenum">
              <a:rPr lang="zh-CN" altLang="en-US" smtClean="0"/>
              <a:t>39</a:t>
            </a:fld>
            <a:endParaRPr lang="zh-CN" altLang="en-US"/>
          </a:p>
        </p:txBody>
      </p:sp>
    </p:spTree>
    <p:extLst>
      <p:ext uri="{BB962C8B-B14F-4D97-AF65-F5344CB8AC3E}">
        <p14:creationId xmlns:p14="http://schemas.microsoft.com/office/powerpoint/2010/main" val="2833934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p:txBody>
          <a:bodyPr/>
          <a:lstStyle/>
          <a:p>
            <a:r>
              <a:rPr lang="zh-CN" altLang="en-US"/>
              <a:t>空闲分区表的特点</a:t>
            </a:r>
            <a:endParaRPr lang="zh-CN" altLang="en-US" dirty="0"/>
          </a:p>
        </p:txBody>
      </p:sp>
      <p:sp>
        <p:nvSpPr>
          <p:cNvPr id="117763" name="Rectangle 3"/>
          <p:cNvSpPr>
            <a:spLocks noGrp="1" noChangeArrowheads="1"/>
          </p:cNvSpPr>
          <p:nvPr>
            <p:ph type="body" idx="1"/>
          </p:nvPr>
        </p:nvSpPr>
        <p:spPr/>
        <p:txBody>
          <a:bodyPr>
            <a:normAutofit/>
          </a:bodyPr>
          <a:lstStyle/>
          <a:p>
            <a:r>
              <a:rPr lang="zh-CN" altLang="en-US" dirty="0"/>
              <a:t>实现简单</a:t>
            </a:r>
          </a:p>
          <a:p>
            <a:r>
              <a:rPr lang="zh-CN" altLang="en-US" dirty="0"/>
              <a:t>将各空闲分区按照</a:t>
            </a:r>
            <a:r>
              <a:rPr lang="zh-CN" altLang="en-US" dirty="0">
                <a:solidFill>
                  <a:srgbClr val="C00000"/>
                </a:solidFill>
              </a:rPr>
              <a:t>长度</a:t>
            </a:r>
            <a:r>
              <a:rPr lang="zh-CN" altLang="en-US" dirty="0"/>
              <a:t>有序进行排列，能很快找到需要大小的空闲分区。 </a:t>
            </a:r>
            <a:r>
              <a:rPr lang="en-US" altLang="zh-CN" dirty="0"/>
              <a:t>(</a:t>
            </a:r>
            <a:r>
              <a:rPr lang="zh-CN" altLang="en-US" dirty="0"/>
              <a:t>排序规则不固定）</a:t>
            </a:r>
          </a:p>
          <a:p>
            <a:r>
              <a:rPr lang="zh-CN" altLang="en-US" dirty="0"/>
              <a:t>当空闲分区分布较分散且数量较多时，空闲分区表将会很大。 </a:t>
            </a:r>
          </a:p>
        </p:txBody>
      </p:sp>
      <p:sp>
        <p:nvSpPr>
          <p:cNvPr id="2" name="日期占位符 1"/>
          <p:cNvSpPr>
            <a:spLocks noGrp="1"/>
          </p:cNvSpPr>
          <p:nvPr>
            <p:ph type="dt" sz="half" idx="10"/>
          </p:nvPr>
        </p:nvSpPr>
        <p:spPr/>
        <p:txBody>
          <a:bodyPr/>
          <a:lstStyle/>
          <a:p>
            <a:fld id="{BDF61DE1-4ADA-2440-97CC-C18FCE49C1A9}"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a:t>
            </a:fld>
            <a:endParaRPr lang="zh-CN" altLang="en-US"/>
          </a:p>
        </p:txBody>
      </p:sp>
    </p:spTree>
    <p:extLst>
      <p:ext uri="{BB962C8B-B14F-4D97-AF65-F5344CB8AC3E}">
        <p14:creationId xmlns:p14="http://schemas.microsoft.com/office/powerpoint/2010/main" val="34886065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zh-CN" altLang="en-US" dirty="0"/>
              <a:t>存取控制表（</a:t>
            </a:r>
            <a:r>
              <a:rPr lang="en-US" altLang="zh-CN" dirty="0"/>
              <a:t>ACL</a:t>
            </a:r>
            <a:r>
              <a:rPr lang="zh-CN" altLang="en-US" dirty="0"/>
              <a:t>）</a:t>
            </a:r>
          </a:p>
        </p:txBody>
      </p:sp>
      <p:sp>
        <p:nvSpPr>
          <p:cNvPr id="3" name="内容占位符 2"/>
          <p:cNvSpPr>
            <a:spLocks noGrp="1"/>
          </p:cNvSpPr>
          <p:nvPr>
            <p:ph idx="1"/>
          </p:nvPr>
        </p:nvSpPr>
        <p:spPr/>
        <p:txBody>
          <a:bodyPr/>
          <a:lstStyle/>
          <a:p>
            <a:r>
              <a:rPr lang="zh-CN" altLang="en-US" dirty="0"/>
              <a:t>以文件为单位，把用户按某种关系划分为若干组，同时规定每组的存取权限。</a:t>
            </a:r>
          </a:p>
          <a:p>
            <a:endParaRPr lang="zh-CN" altLang="en-US" dirty="0"/>
          </a:p>
        </p:txBody>
      </p:sp>
      <p:graphicFrame>
        <p:nvGraphicFramePr>
          <p:cNvPr id="437251" name="Group 3"/>
          <p:cNvGraphicFramePr>
            <a:graphicFrameLocks noGrp="1"/>
          </p:cNvGraphicFramePr>
          <p:nvPr>
            <p:extLst>
              <p:ext uri="{D42A27DB-BD31-4B8C-83A1-F6EECF244321}">
                <p14:modId xmlns:p14="http://schemas.microsoft.com/office/powerpoint/2010/main" val="1161064456"/>
              </p:ext>
            </p:extLst>
          </p:nvPr>
        </p:nvGraphicFramePr>
        <p:xfrm>
          <a:off x="2119952" y="3420308"/>
          <a:ext cx="4303594" cy="2377440"/>
        </p:xfrm>
        <a:graphic>
          <a:graphicData uri="http://schemas.openxmlformats.org/drawingml/2006/table">
            <a:tbl>
              <a:tblPr/>
              <a:tblGrid>
                <a:gridCol w="2151797">
                  <a:extLst>
                    <a:ext uri="{9D8B030D-6E8A-4147-A177-3AD203B41FA5}">
                      <a16:colId xmlns:a16="http://schemas.microsoft.com/office/drawing/2014/main" val="20000"/>
                    </a:ext>
                  </a:extLst>
                </a:gridCol>
                <a:gridCol w="2151797">
                  <a:extLst>
                    <a:ext uri="{9D8B030D-6E8A-4147-A177-3AD203B41FA5}">
                      <a16:colId xmlns:a16="http://schemas.microsoft.com/office/drawing/2014/main" val="20001"/>
                    </a:ext>
                  </a:extLst>
                </a:gridCol>
              </a:tblGrid>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dirty="0">
                          <a:ln>
                            <a:noFill/>
                          </a:ln>
                          <a:solidFill>
                            <a:schemeClr val="tx1"/>
                          </a:solidFill>
                          <a:effectLst/>
                          <a:latin typeface="+mn-lt"/>
                          <a:ea typeface="+mn-ea"/>
                        </a:rPr>
                        <a:t>用户</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a:ln>
                            <a:noFill/>
                          </a:ln>
                          <a:solidFill>
                            <a:schemeClr val="tx1"/>
                          </a:solidFill>
                          <a:effectLst/>
                          <a:latin typeface="+mn-lt"/>
                          <a:ea typeface="+mn-ea"/>
                        </a:rPr>
                        <a:t>a.c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112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dirty="0">
                          <a:ln>
                            <a:noFill/>
                          </a:ln>
                          <a:solidFill>
                            <a:schemeClr val="tx1"/>
                          </a:solidFill>
                          <a:effectLst/>
                          <a:latin typeface="+mn-lt"/>
                          <a:ea typeface="+mn-ea"/>
                        </a:rPr>
                        <a:t>文件</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RWX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a:ln>
                            <a:noFill/>
                          </a:ln>
                          <a:solidFill>
                            <a:schemeClr val="tx1"/>
                          </a:solidFill>
                          <a:effectLst/>
                          <a:latin typeface="+mn-lt"/>
                          <a:ea typeface="+mn-ea"/>
                        </a:rPr>
                        <a:t>A</a:t>
                      </a:r>
                      <a:r>
                        <a:rPr kumimoji="0" lang="zh-CN" altLang="en-US" sz="2000" b="0" i="0" u="none" strike="noStrike" cap="none" normalizeH="0" baseline="0">
                          <a:ln>
                            <a:noFill/>
                          </a:ln>
                          <a:solidFill>
                            <a:schemeClr val="tx1"/>
                          </a:solidFill>
                          <a:effectLst/>
                          <a:latin typeface="+mn-lt"/>
                          <a:ea typeface="+mn-ea"/>
                        </a:rPr>
                        <a:t>组</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B</a:t>
                      </a:r>
                      <a:r>
                        <a:rPr kumimoji="0" lang="zh-CN" altLang="en-US" sz="2000" b="0" i="0" u="none" strike="noStrike" cap="none" normalizeH="0" baseline="0" dirty="0">
                          <a:ln>
                            <a:noFill/>
                          </a:ln>
                          <a:solidFill>
                            <a:schemeClr val="tx1"/>
                          </a:solidFill>
                          <a:effectLst/>
                          <a:latin typeface="+mn-lt"/>
                          <a:ea typeface="+mn-ea"/>
                        </a:rPr>
                        <a:t>组</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99294">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err="1">
                          <a:ln>
                            <a:noFill/>
                          </a:ln>
                          <a:solidFill>
                            <a:schemeClr val="tx1"/>
                          </a:solidFill>
                          <a:effectLst/>
                          <a:latin typeface="+mn-lt"/>
                          <a:ea typeface="+mn-ea"/>
                        </a:rPr>
                        <a:t>UserX</a:t>
                      </a:r>
                      <a:endParaRPr kumimoji="0" lang="en-US" altLang="zh-CN" sz="2000" b="0" i="0" u="none" strike="noStrike" cap="none" normalizeH="0" baseline="0" dirty="0">
                        <a:ln>
                          <a:noFill/>
                        </a:ln>
                        <a:solidFill>
                          <a:schemeClr val="tx1"/>
                        </a:solidFill>
                        <a:effectLst/>
                        <a:latin typeface="+mn-lt"/>
                        <a:ea typeface="+mn-ea"/>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RWX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a:ln>
                            <a:noFill/>
                          </a:ln>
                          <a:solidFill>
                            <a:schemeClr val="tx1"/>
                          </a:solidFill>
                          <a:effectLst/>
                          <a:latin typeface="+mn-lt"/>
                          <a:ea typeface="+mn-ea"/>
                        </a:rPr>
                        <a:t>其他</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437277" name="Text Box 29"/>
          <p:cNvSpPr txBox="1">
            <a:spLocks noChangeArrowheads="1"/>
          </p:cNvSpPr>
          <p:nvPr/>
        </p:nvSpPr>
        <p:spPr bwMode="auto">
          <a:xfrm>
            <a:off x="3510898" y="3338420"/>
            <a:ext cx="1219200"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l" eaLnBrk="1" hangingPunct="1">
              <a:spcBef>
                <a:spcPct val="50000"/>
              </a:spcBef>
            </a:pPr>
            <a:r>
              <a:rPr kumimoji="1" lang="zh-CN" altLang="en-US" sz="2000" dirty="0"/>
              <a:t>文件</a:t>
            </a:r>
          </a:p>
        </p:txBody>
      </p:sp>
      <p:sp>
        <p:nvSpPr>
          <p:cNvPr id="2" name="日期占位符 1"/>
          <p:cNvSpPr>
            <a:spLocks noGrp="1"/>
          </p:cNvSpPr>
          <p:nvPr>
            <p:ph type="dt" sz="half" idx="10"/>
          </p:nvPr>
        </p:nvSpPr>
        <p:spPr/>
        <p:txBody>
          <a:bodyPr/>
          <a:lstStyle/>
          <a:p>
            <a:fld id="{3C005BDD-2EF8-8042-B314-9D8441C8BA06}"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40</a:t>
            </a:fld>
            <a:endParaRPr lang="zh-CN" altLang="en-US"/>
          </a:p>
        </p:txBody>
      </p:sp>
    </p:spTree>
    <p:extLst>
      <p:ext uri="{BB962C8B-B14F-4D97-AF65-F5344CB8AC3E}">
        <p14:creationId xmlns:p14="http://schemas.microsoft.com/office/powerpoint/2010/main" val="2292187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r>
              <a:rPr lang="en-US" altLang="zh-CN"/>
              <a:t>Virtual File Systems</a:t>
            </a:r>
          </a:p>
        </p:txBody>
      </p:sp>
      <p:sp>
        <p:nvSpPr>
          <p:cNvPr id="54275" name="Rectangle 3"/>
          <p:cNvSpPr>
            <a:spLocks noGrp="1" noChangeArrowheads="1"/>
          </p:cNvSpPr>
          <p:nvPr>
            <p:ph idx="1"/>
          </p:nvPr>
        </p:nvSpPr>
        <p:spPr/>
        <p:txBody>
          <a:bodyPr/>
          <a:lstStyle/>
          <a:p>
            <a:r>
              <a:rPr lang="zh-CN" altLang="en-US" dirty="0"/>
              <a:t>支持面向对象式的文件系统实现</a:t>
            </a:r>
            <a:r>
              <a:rPr lang="en-US" altLang="zh-CN" dirty="0"/>
              <a:t>——</a:t>
            </a:r>
            <a:r>
              <a:rPr lang="zh-CN" altLang="en-US" dirty="0"/>
              <a:t>多态</a:t>
            </a:r>
            <a:endParaRPr lang="en-US" altLang="zh-CN" dirty="0"/>
          </a:p>
          <a:p>
            <a:r>
              <a:rPr lang="zh-CN" altLang="en-US" dirty="0"/>
              <a:t>用户程序：统一接口</a:t>
            </a:r>
            <a:endParaRPr lang="en-US" altLang="zh-CN" dirty="0"/>
          </a:p>
          <a:p>
            <a:r>
              <a:rPr lang="zh-CN" altLang="en-US" dirty="0"/>
              <a:t>底层支持：不同文件系统</a:t>
            </a:r>
            <a:endParaRPr lang="en-US" altLang="zh-CN" dirty="0"/>
          </a:p>
          <a:p>
            <a:r>
              <a:rPr lang="en-US" altLang="zh-CN" dirty="0"/>
              <a:t>VFS</a:t>
            </a:r>
            <a:r>
              <a:rPr lang="zh-CN" altLang="en-US" dirty="0"/>
              <a:t>接口：</a:t>
            </a:r>
            <a:r>
              <a:rPr lang="en-US" altLang="zh-CN" dirty="0"/>
              <a:t>API</a:t>
            </a:r>
            <a:r>
              <a:rPr lang="zh-CN" altLang="en-US" dirty="0"/>
              <a:t>，而非具体的文件系统实现</a:t>
            </a:r>
            <a:endParaRPr lang="en-US" altLang="zh-CN" dirty="0"/>
          </a:p>
        </p:txBody>
      </p:sp>
      <p:sp>
        <p:nvSpPr>
          <p:cNvPr id="2" name="日期占位符 1"/>
          <p:cNvSpPr>
            <a:spLocks noGrp="1"/>
          </p:cNvSpPr>
          <p:nvPr>
            <p:ph type="dt" sz="half" idx="10"/>
          </p:nvPr>
        </p:nvSpPr>
        <p:spPr/>
        <p:txBody>
          <a:bodyPr/>
          <a:lstStyle/>
          <a:p>
            <a:fld id="{3B1D2562-287F-284B-8B9F-F81BABC51FF5}"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41</a:t>
            </a:fld>
            <a:endParaRPr lang="zh-CN" altLang="en-US"/>
          </a:p>
        </p:txBody>
      </p:sp>
    </p:spTree>
    <p:extLst>
      <p:ext uri="{BB962C8B-B14F-4D97-AF65-F5344CB8AC3E}">
        <p14:creationId xmlns:p14="http://schemas.microsoft.com/office/powerpoint/2010/main" val="21577854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normAutofit/>
          </a:bodyPr>
          <a:lstStyle/>
          <a:p>
            <a:r>
              <a:rPr lang="en-US" altLang="zh-CN" dirty="0">
                <a:ea typeface="宋体" charset="-122"/>
              </a:rPr>
              <a:t>Virtual File System</a:t>
            </a:r>
            <a:endParaRPr lang="en-US" altLang="zh-CN" sz="2400" dirty="0">
              <a:ea typeface="宋体" charset="-122"/>
            </a:endParaRPr>
          </a:p>
        </p:txBody>
      </p:sp>
      <p:pic>
        <p:nvPicPr>
          <p:cNvPr id="55300"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1909" t="636" r="1935" b="970"/>
          <a:stretch>
            <a:fillRect/>
          </a:stretch>
        </p:blipFill>
        <p:spPr bwMode="auto">
          <a:xfrm>
            <a:off x="1568450" y="1270000"/>
            <a:ext cx="6354763" cy="4878388"/>
          </a:xfrm>
          <a:prstGeom prst="rect">
            <a:avLst/>
          </a:prstGeom>
          <a:noFill/>
          <a:ln w="38100" cmpd="dbl">
            <a:solidFill>
              <a:srgbClr val="CC66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240B8893-C668-5D4B-B0C3-25732836BB5D}"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42</a:t>
            </a:fld>
            <a:endParaRPr lang="zh-CN" altLang="en-US"/>
          </a:p>
        </p:txBody>
      </p:sp>
    </p:spTree>
    <p:extLst>
      <p:ext uri="{BB962C8B-B14F-4D97-AF65-F5344CB8AC3E}">
        <p14:creationId xmlns:p14="http://schemas.microsoft.com/office/powerpoint/2010/main" val="648277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a:t>VFS@Linux</a:t>
            </a:r>
            <a:endParaRPr kumimoji="1" lang="zh-CN" altLang="en-US" dirty="0"/>
          </a:p>
        </p:txBody>
      </p:sp>
      <p:sp>
        <p:nvSpPr>
          <p:cNvPr id="3" name="日期占位符 2"/>
          <p:cNvSpPr>
            <a:spLocks noGrp="1"/>
          </p:cNvSpPr>
          <p:nvPr>
            <p:ph type="dt" sz="half" idx="10"/>
          </p:nvPr>
        </p:nvSpPr>
        <p:spPr/>
        <p:txBody>
          <a:bodyPr/>
          <a:lstStyle/>
          <a:p>
            <a:fld id="{D548C800-E9A5-9849-B950-721C58EF75F3}" type="datetime5">
              <a:t>2020/12/16</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幻灯片编号占位符 4"/>
          <p:cNvSpPr>
            <a:spLocks noGrp="1"/>
          </p:cNvSpPr>
          <p:nvPr>
            <p:ph type="sldNum" sz="quarter" idx="12"/>
          </p:nvPr>
        </p:nvSpPr>
        <p:spPr/>
        <p:txBody>
          <a:bodyPr/>
          <a:lstStyle/>
          <a:p>
            <a:fld id="{B09550E6-D85C-43A8-841D-66A200A3DB30}" type="slidenum">
              <a:rPr lang="zh-CN" altLang="en-US" smtClean="0"/>
              <a:t>43</a:t>
            </a:fld>
            <a:endParaRPr lang="zh-CN" altLang="en-US"/>
          </a:p>
        </p:txBody>
      </p:sp>
      <p:pic>
        <p:nvPicPr>
          <p:cNvPr id="6" name="图片 5"/>
          <p:cNvPicPr>
            <a:picLocks noChangeAspect="1"/>
          </p:cNvPicPr>
          <p:nvPr/>
        </p:nvPicPr>
        <p:blipFill>
          <a:blip r:embed="rId2"/>
          <a:stretch>
            <a:fillRect/>
          </a:stretch>
        </p:blipFill>
        <p:spPr>
          <a:xfrm>
            <a:off x="1692727" y="1431471"/>
            <a:ext cx="6375400" cy="4648200"/>
          </a:xfrm>
          <a:prstGeom prst="rect">
            <a:avLst/>
          </a:prstGeom>
        </p:spPr>
      </p:pic>
    </p:spTree>
    <p:extLst>
      <p:ext uri="{BB962C8B-B14F-4D97-AF65-F5344CB8AC3E}">
        <p14:creationId xmlns:p14="http://schemas.microsoft.com/office/powerpoint/2010/main" val="26296829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t>谢谢！</a:t>
            </a:r>
          </a:p>
        </p:txBody>
      </p:sp>
      <p:sp>
        <p:nvSpPr>
          <p:cNvPr id="8" name="文本占位符 7"/>
          <p:cNvSpPr>
            <a:spLocks noGrp="1"/>
          </p:cNvSpPr>
          <p:nvPr>
            <p:ph type="body" idx="1"/>
          </p:nvPr>
        </p:nvSpPr>
        <p:spPr/>
        <p:txBody>
          <a:bodyPr/>
          <a:lstStyle/>
          <a:p>
            <a:endParaRPr lang="zh-CN" altLang="en-US"/>
          </a:p>
        </p:txBody>
      </p:sp>
      <p:sp>
        <p:nvSpPr>
          <p:cNvPr id="4" name="日期占位符 3"/>
          <p:cNvSpPr>
            <a:spLocks noGrp="1"/>
          </p:cNvSpPr>
          <p:nvPr>
            <p:ph type="dt" sz="half" idx="10"/>
          </p:nvPr>
        </p:nvSpPr>
        <p:spPr/>
        <p:txBody>
          <a:bodyPr/>
          <a:lstStyle/>
          <a:p>
            <a:fld id="{9BF7D40A-453F-D642-A7E5-F2A0F0028193}"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44</a:t>
            </a:fld>
            <a:endParaRPr lang="zh-CN" altLang="en-US"/>
          </a:p>
        </p:txBody>
      </p:sp>
    </p:spTree>
    <p:extLst>
      <p:ext uri="{BB962C8B-B14F-4D97-AF65-F5344CB8AC3E}">
        <p14:creationId xmlns:p14="http://schemas.microsoft.com/office/powerpoint/2010/main" val="35551767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30EDF1-9C38-BF4F-B43D-7F8A1999F262}"/>
              </a:ext>
            </a:extLst>
          </p:cNvPr>
          <p:cNvSpPr>
            <a:spLocks noGrp="1"/>
          </p:cNvSpPr>
          <p:nvPr>
            <p:ph type="ctrTitle"/>
          </p:nvPr>
        </p:nvSpPr>
        <p:spPr/>
        <p:txBody>
          <a:bodyPr/>
          <a:lstStyle/>
          <a:p>
            <a:r>
              <a:rPr kumimoji="1" lang="zh-CN" altLang="en-US" dirty="0"/>
              <a:t>文件系统实例</a:t>
            </a:r>
          </a:p>
        </p:txBody>
      </p:sp>
      <p:sp>
        <p:nvSpPr>
          <p:cNvPr id="6" name="文本占位符 5">
            <a:extLst>
              <a:ext uri="{FF2B5EF4-FFF2-40B4-BE49-F238E27FC236}">
                <a16:creationId xmlns:a16="http://schemas.microsoft.com/office/drawing/2014/main" id="{CD798D5F-C281-2C4E-96EF-0C803C612FE4}"/>
              </a:ext>
            </a:extLst>
          </p:cNvPr>
          <p:cNvSpPr>
            <a:spLocks noGrp="1"/>
          </p:cNvSpPr>
          <p:nvPr>
            <p:ph type="subTitle" idx="1"/>
          </p:nvPr>
        </p:nvSpPr>
        <p:spPr/>
        <p:txBody>
          <a:bodyPr/>
          <a:lstStyle/>
          <a:p>
            <a:r>
              <a:rPr kumimoji="1" lang="zh-CN" altLang="en-US" dirty="0"/>
              <a:t>自学</a:t>
            </a:r>
          </a:p>
        </p:txBody>
      </p:sp>
      <p:sp>
        <p:nvSpPr>
          <p:cNvPr id="3" name="日期占位符 2">
            <a:extLst>
              <a:ext uri="{FF2B5EF4-FFF2-40B4-BE49-F238E27FC236}">
                <a16:creationId xmlns:a16="http://schemas.microsoft.com/office/drawing/2014/main" id="{A6EED6BE-F10A-AE4E-B958-7B723219A327}"/>
              </a:ext>
            </a:extLst>
          </p:cNvPr>
          <p:cNvSpPr>
            <a:spLocks noGrp="1"/>
          </p:cNvSpPr>
          <p:nvPr>
            <p:ph type="dt" sz="half" idx="10"/>
          </p:nvPr>
        </p:nvSpPr>
        <p:spPr/>
        <p:txBody>
          <a:bodyPr/>
          <a:lstStyle/>
          <a:p>
            <a:fld id="{673A8925-CBB1-5D4B-9FAA-0D706590FE3D}" type="datetime5">
              <a:rPr lang="zh-CN" altLang="en-US" smtClean="0"/>
              <a:t>2020/12/16</a:t>
            </a:fld>
            <a:endParaRPr lang="zh-CN" altLang="en-US"/>
          </a:p>
        </p:txBody>
      </p:sp>
      <p:sp>
        <p:nvSpPr>
          <p:cNvPr id="4" name="页脚占位符 3">
            <a:extLst>
              <a:ext uri="{FF2B5EF4-FFF2-40B4-BE49-F238E27FC236}">
                <a16:creationId xmlns:a16="http://schemas.microsoft.com/office/drawing/2014/main" id="{F64BF2AF-26DB-E34C-B9A5-618D56433FF3}"/>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40031EDC-3038-7544-A63B-8336D72657E5}"/>
              </a:ext>
            </a:extLst>
          </p:cNvPr>
          <p:cNvSpPr>
            <a:spLocks noGrp="1"/>
          </p:cNvSpPr>
          <p:nvPr>
            <p:ph type="sldNum" sz="quarter" idx="12"/>
          </p:nvPr>
        </p:nvSpPr>
        <p:spPr/>
        <p:txBody>
          <a:bodyPr/>
          <a:lstStyle/>
          <a:p>
            <a:fld id="{B09550E6-D85C-43A8-841D-66A200A3DB30}" type="slidenum">
              <a:rPr lang="zh-CN" altLang="en-US" smtClean="0"/>
              <a:t>45</a:t>
            </a:fld>
            <a:endParaRPr lang="zh-CN" altLang="en-US"/>
          </a:p>
        </p:txBody>
      </p:sp>
    </p:spTree>
    <p:extLst>
      <p:ext uri="{BB962C8B-B14F-4D97-AF65-F5344CB8AC3E}">
        <p14:creationId xmlns:p14="http://schemas.microsoft.com/office/powerpoint/2010/main" val="25294229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US" altLang="zh-CN"/>
              <a:t>Log Structured File Systems</a:t>
            </a:r>
          </a:p>
        </p:txBody>
      </p:sp>
      <p:sp>
        <p:nvSpPr>
          <p:cNvPr id="86019" name="Rectangle 3"/>
          <p:cNvSpPr>
            <a:spLocks noGrp="1" noChangeArrowheads="1"/>
          </p:cNvSpPr>
          <p:nvPr>
            <p:ph type="body" idx="1"/>
          </p:nvPr>
        </p:nvSpPr>
        <p:spPr/>
        <p:txBody>
          <a:bodyPr>
            <a:normAutofit fontScale="92500" lnSpcReduction="10000"/>
          </a:bodyPr>
          <a:lstStyle/>
          <a:p>
            <a:r>
              <a:rPr lang="zh-CN" altLang="en-US" dirty="0"/>
              <a:t>每个文件操作以事务记录</a:t>
            </a:r>
            <a:endParaRPr lang="en-US" altLang="zh-CN" dirty="0"/>
          </a:p>
          <a:p>
            <a:r>
              <a:rPr lang="zh-CN" altLang="en-US" dirty="0"/>
              <a:t>事务存储在日志中</a:t>
            </a:r>
            <a:endParaRPr lang="en-US" altLang="zh-CN" dirty="0"/>
          </a:p>
          <a:p>
            <a:pPr lvl="1"/>
            <a:r>
              <a:rPr lang="zh-CN" altLang="en-US" dirty="0"/>
              <a:t>成功写入</a:t>
            </a:r>
            <a:r>
              <a:rPr lang="en-US" altLang="zh-CN" dirty="0">
                <a:sym typeface="Wingdings" pitchFamily="2" charset="2"/>
              </a:rPr>
              <a:t></a:t>
            </a:r>
            <a:r>
              <a:rPr lang="zh-CN" altLang="en-US" dirty="0">
                <a:sym typeface="Wingdings" pitchFamily="2" charset="2"/>
              </a:rPr>
              <a:t>事务提交成功</a:t>
            </a:r>
            <a:endParaRPr lang="en-US" altLang="zh-CN" dirty="0"/>
          </a:p>
          <a:p>
            <a:pPr lvl="1"/>
            <a:r>
              <a:rPr lang="zh-CN" altLang="en-US" dirty="0"/>
              <a:t>否则</a:t>
            </a:r>
            <a:r>
              <a:rPr lang="en-US" altLang="zh-CN" dirty="0">
                <a:sym typeface="Wingdings" pitchFamily="2" charset="2"/>
              </a:rPr>
              <a:t></a:t>
            </a:r>
            <a:r>
              <a:rPr lang="zh-CN" altLang="en-US" dirty="0">
                <a:sym typeface="Wingdings" pitchFamily="2" charset="2"/>
              </a:rPr>
              <a:t>文件系统未改动</a:t>
            </a:r>
            <a:endParaRPr lang="en-US" altLang="zh-CN" dirty="0"/>
          </a:p>
          <a:p>
            <a:r>
              <a:rPr lang="zh-CN" altLang="en-US" dirty="0"/>
              <a:t>日志中的事务异步提交</a:t>
            </a:r>
            <a:endParaRPr lang="en-US" altLang="zh-CN" dirty="0"/>
          </a:p>
          <a:p>
            <a:pPr lvl="1"/>
            <a:r>
              <a:rPr lang="zh-CN" altLang="en-US" dirty="0"/>
              <a:t>事务提交成功之后即删除</a:t>
            </a:r>
            <a:endParaRPr lang="en-US" altLang="zh-CN" dirty="0"/>
          </a:p>
          <a:p>
            <a:pPr lvl="1"/>
            <a:r>
              <a:rPr lang="zh-CN" altLang="en-US" dirty="0"/>
              <a:t>系统故障后，执行</a:t>
            </a:r>
            <a:r>
              <a:rPr lang="en-US" altLang="zh-CN" dirty="0"/>
              <a:t>log</a:t>
            </a:r>
            <a:r>
              <a:rPr lang="zh-CN" altLang="en-US" dirty="0"/>
              <a:t>中事务</a:t>
            </a:r>
            <a:endParaRPr lang="en-US" altLang="zh-CN" dirty="0"/>
          </a:p>
          <a:p>
            <a:r>
              <a:rPr lang="en-US" altLang="zh-CN" dirty="0"/>
              <a:t>write-ahead</a:t>
            </a:r>
            <a:r>
              <a:rPr lang="zh-CN" altLang="en-US" dirty="0"/>
              <a:t>方式</a:t>
            </a:r>
            <a:endParaRPr lang="en-US" altLang="zh-CN" dirty="0"/>
          </a:p>
          <a:p>
            <a:pPr lvl="1"/>
            <a:endParaRPr lang="en-US" altLang="zh-CN" dirty="0"/>
          </a:p>
          <a:p>
            <a:endParaRPr lang="en-US" altLang="zh-CN" dirty="0"/>
          </a:p>
          <a:p>
            <a:endParaRPr lang="en-US" altLang="zh-CN" dirty="0"/>
          </a:p>
        </p:txBody>
      </p:sp>
      <p:sp>
        <p:nvSpPr>
          <p:cNvPr id="2" name="日期占位符 1"/>
          <p:cNvSpPr>
            <a:spLocks noGrp="1"/>
          </p:cNvSpPr>
          <p:nvPr>
            <p:ph type="dt" sz="half" idx="10"/>
          </p:nvPr>
        </p:nvSpPr>
        <p:spPr/>
        <p:txBody>
          <a:bodyPr/>
          <a:lstStyle/>
          <a:p>
            <a:fld id="{55925DE3-64DB-A740-B5E7-CA011EA5AD01}"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46</a:t>
            </a:fld>
            <a:endParaRPr lang="zh-CN" altLang="en-US"/>
          </a:p>
        </p:txBody>
      </p:sp>
    </p:spTree>
    <p:extLst>
      <p:ext uri="{BB962C8B-B14F-4D97-AF65-F5344CB8AC3E}">
        <p14:creationId xmlns:p14="http://schemas.microsoft.com/office/powerpoint/2010/main" val="155341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animEffect transition="in" filter="fade">
                                      <p:cBhvr>
                                        <p:cTn id="7" dur="500"/>
                                        <p:tgtEl>
                                          <p:spTgt spid="860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6019">
                                            <p:txEl>
                                              <p:pRg st="1" end="1"/>
                                            </p:txEl>
                                          </p:spTgt>
                                        </p:tgtEl>
                                        <p:attrNameLst>
                                          <p:attrName>style.visibility</p:attrName>
                                        </p:attrNameLst>
                                      </p:cBhvr>
                                      <p:to>
                                        <p:strVal val="visible"/>
                                      </p:to>
                                    </p:set>
                                    <p:animEffect transition="in" filter="fade">
                                      <p:cBhvr>
                                        <p:cTn id="12" dur="500"/>
                                        <p:tgtEl>
                                          <p:spTgt spid="860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6019">
                                            <p:txEl>
                                              <p:pRg st="2" end="2"/>
                                            </p:txEl>
                                          </p:spTgt>
                                        </p:tgtEl>
                                        <p:attrNameLst>
                                          <p:attrName>style.visibility</p:attrName>
                                        </p:attrNameLst>
                                      </p:cBhvr>
                                      <p:to>
                                        <p:strVal val="visible"/>
                                      </p:to>
                                    </p:set>
                                    <p:animEffect transition="in" filter="fade">
                                      <p:cBhvr>
                                        <p:cTn id="17" dur="500"/>
                                        <p:tgtEl>
                                          <p:spTgt spid="8601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6019">
                                            <p:txEl>
                                              <p:pRg st="3" end="3"/>
                                            </p:txEl>
                                          </p:spTgt>
                                        </p:tgtEl>
                                        <p:attrNameLst>
                                          <p:attrName>style.visibility</p:attrName>
                                        </p:attrNameLst>
                                      </p:cBhvr>
                                      <p:to>
                                        <p:strVal val="visible"/>
                                      </p:to>
                                    </p:set>
                                    <p:animEffect transition="in" filter="fade">
                                      <p:cBhvr>
                                        <p:cTn id="22" dur="500"/>
                                        <p:tgtEl>
                                          <p:spTgt spid="8601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6019">
                                            <p:txEl>
                                              <p:pRg st="4" end="4"/>
                                            </p:txEl>
                                          </p:spTgt>
                                        </p:tgtEl>
                                        <p:attrNameLst>
                                          <p:attrName>style.visibility</p:attrName>
                                        </p:attrNameLst>
                                      </p:cBhvr>
                                      <p:to>
                                        <p:strVal val="visible"/>
                                      </p:to>
                                    </p:set>
                                    <p:animEffect transition="in" filter="fade">
                                      <p:cBhvr>
                                        <p:cTn id="27" dur="500"/>
                                        <p:tgtEl>
                                          <p:spTgt spid="8601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6019">
                                            <p:txEl>
                                              <p:pRg st="5" end="5"/>
                                            </p:txEl>
                                          </p:spTgt>
                                        </p:tgtEl>
                                        <p:attrNameLst>
                                          <p:attrName>style.visibility</p:attrName>
                                        </p:attrNameLst>
                                      </p:cBhvr>
                                      <p:to>
                                        <p:strVal val="visible"/>
                                      </p:to>
                                    </p:set>
                                    <p:animEffect transition="in" filter="fade">
                                      <p:cBhvr>
                                        <p:cTn id="32" dur="500"/>
                                        <p:tgtEl>
                                          <p:spTgt spid="8601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6019">
                                            <p:txEl>
                                              <p:pRg st="6" end="6"/>
                                            </p:txEl>
                                          </p:spTgt>
                                        </p:tgtEl>
                                        <p:attrNameLst>
                                          <p:attrName>style.visibility</p:attrName>
                                        </p:attrNameLst>
                                      </p:cBhvr>
                                      <p:to>
                                        <p:strVal val="visible"/>
                                      </p:to>
                                    </p:set>
                                    <p:animEffect transition="in" filter="fade">
                                      <p:cBhvr>
                                        <p:cTn id="37" dur="500"/>
                                        <p:tgtEl>
                                          <p:spTgt spid="8601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6019">
                                            <p:txEl>
                                              <p:pRg st="7" end="7"/>
                                            </p:txEl>
                                          </p:spTgt>
                                        </p:tgtEl>
                                        <p:attrNameLst>
                                          <p:attrName>style.visibility</p:attrName>
                                        </p:attrNameLst>
                                      </p:cBhvr>
                                      <p:to>
                                        <p:strVal val="visible"/>
                                      </p:to>
                                    </p:set>
                                    <p:animEffect transition="in" filter="fade">
                                      <p:cBhvr>
                                        <p:cTn id="42" dur="500"/>
                                        <p:tgtEl>
                                          <p:spTgt spid="8601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19"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normAutofit/>
          </a:bodyPr>
          <a:lstStyle/>
          <a:p>
            <a:r>
              <a:rPr lang="en-US" altLang="zh-CN" dirty="0"/>
              <a:t>Network File System (NFS)</a:t>
            </a:r>
          </a:p>
        </p:txBody>
      </p:sp>
      <p:sp>
        <p:nvSpPr>
          <p:cNvPr id="87043" name="Rectangle 3"/>
          <p:cNvSpPr>
            <a:spLocks noGrp="1" noChangeArrowheads="1"/>
          </p:cNvSpPr>
          <p:nvPr>
            <p:ph type="body" idx="1"/>
          </p:nvPr>
        </p:nvSpPr>
        <p:spPr/>
        <p:txBody>
          <a:bodyPr>
            <a:normAutofit/>
          </a:bodyPr>
          <a:lstStyle/>
          <a:p>
            <a:r>
              <a:rPr lang="zh-CN" altLang="zh-CN" dirty="0"/>
              <a:t>允许用户通过</a:t>
            </a:r>
            <a:r>
              <a:rPr lang="en-US" altLang="zh-CN" dirty="0"/>
              <a:t>TCP/IP</a:t>
            </a:r>
            <a:r>
              <a:rPr lang="zh-CN" altLang="zh-CN" dirty="0"/>
              <a:t>网络从其它计算机安装文件系统的系统。</a:t>
            </a:r>
            <a:endParaRPr lang="en-US" altLang="zh-CN" dirty="0"/>
          </a:p>
          <a:p>
            <a:r>
              <a:rPr lang="zh-CN" altLang="zh-CN" dirty="0"/>
              <a:t>在</a:t>
            </a:r>
            <a:r>
              <a:rPr lang="en-US" altLang="zh-CN" dirty="0"/>
              <a:t>NFS</a:t>
            </a:r>
            <a:r>
              <a:rPr lang="zh-CN" altLang="zh-CN" dirty="0"/>
              <a:t>下，一个在远程计算机上的文件系统被安装在本地计算机上</a:t>
            </a:r>
            <a:r>
              <a:rPr lang="zh-CN" altLang="en-US" dirty="0"/>
              <a:t>，</a:t>
            </a:r>
            <a:r>
              <a:rPr lang="zh-CN" altLang="zh-CN" dirty="0"/>
              <a:t>使用起来就像本地的文件系统一样。</a:t>
            </a:r>
            <a:endParaRPr lang="en-US" altLang="zh-CN" dirty="0"/>
          </a:p>
          <a:p>
            <a:r>
              <a:rPr lang="en-US" altLang="zh-CN" dirty="0"/>
              <a:t>@Sun</a:t>
            </a:r>
          </a:p>
        </p:txBody>
      </p:sp>
      <p:sp>
        <p:nvSpPr>
          <p:cNvPr id="2" name="日期占位符 1"/>
          <p:cNvSpPr>
            <a:spLocks noGrp="1"/>
          </p:cNvSpPr>
          <p:nvPr>
            <p:ph type="dt" sz="half" idx="10"/>
          </p:nvPr>
        </p:nvSpPr>
        <p:spPr/>
        <p:txBody>
          <a:bodyPr/>
          <a:lstStyle/>
          <a:p>
            <a:fld id="{E38FD021-6141-C248-9229-EA61BA94DF9A}"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47</a:t>
            </a:fld>
            <a:endParaRPr lang="zh-CN" altLang="en-US"/>
          </a:p>
        </p:txBody>
      </p:sp>
    </p:spTree>
    <p:extLst>
      <p:ext uri="{BB962C8B-B14F-4D97-AF65-F5344CB8AC3E}">
        <p14:creationId xmlns:p14="http://schemas.microsoft.com/office/powerpoint/2010/main" val="130918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7043">
                                            <p:txEl>
                                              <p:pRg st="0" end="0"/>
                                            </p:txEl>
                                          </p:spTgt>
                                        </p:tgtEl>
                                        <p:attrNameLst>
                                          <p:attrName>style.visibility</p:attrName>
                                        </p:attrNameLst>
                                      </p:cBhvr>
                                      <p:to>
                                        <p:strVal val="visible"/>
                                      </p:to>
                                    </p:set>
                                    <p:animEffect transition="in" filter="fade">
                                      <p:cBhvr>
                                        <p:cTn id="7" dur="500"/>
                                        <p:tgtEl>
                                          <p:spTgt spid="870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7043">
                                            <p:txEl>
                                              <p:pRg st="1" end="1"/>
                                            </p:txEl>
                                          </p:spTgt>
                                        </p:tgtEl>
                                        <p:attrNameLst>
                                          <p:attrName>style.visibility</p:attrName>
                                        </p:attrNameLst>
                                      </p:cBhvr>
                                      <p:to>
                                        <p:strVal val="visible"/>
                                      </p:to>
                                    </p:set>
                                    <p:animEffect transition="in" filter="fade">
                                      <p:cBhvr>
                                        <p:cTn id="12" dur="500"/>
                                        <p:tgtEl>
                                          <p:spTgt spid="8704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7043">
                                            <p:txEl>
                                              <p:pRg st="2" end="2"/>
                                            </p:txEl>
                                          </p:spTgt>
                                        </p:tgtEl>
                                        <p:attrNameLst>
                                          <p:attrName>style.visibility</p:attrName>
                                        </p:attrNameLst>
                                      </p:cBhvr>
                                      <p:to>
                                        <p:strVal val="visible"/>
                                      </p:to>
                                    </p:set>
                                    <p:animEffect transition="in" filter="fade">
                                      <p:cBhvr>
                                        <p:cTn id="17" dur="500"/>
                                        <p:tgtEl>
                                          <p:spTgt spid="8704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p:txBody>
          <a:bodyPr/>
          <a:lstStyle/>
          <a:p>
            <a:r>
              <a:rPr lang="en-US" altLang="zh-CN" dirty="0">
                <a:ea typeface="宋体" charset="-122"/>
              </a:rPr>
              <a:t>NFS</a:t>
            </a:r>
          </a:p>
        </p:txBody>
      </p:sp>
      <p:pic>
        <p:nvPicPr>
          <p:cNvPr id="119811" name="Picture 3"/>
          <p:cNvPicPr>
            <a:picLocks noChangeAspect="1" noChangeArrowheads="1"/>
          </p:cNvPicPr>
          <p:nvPr/>
        </p:nvPicPr>
        <p:blipFill>
          <a:blip r:embed="rId2" cstate="email">
            <a:extLst>
              <a:ext uri="{28A0092B-C50C-407E-A947-70E740481C1C}">
                <a14:useLocalDpi xmlns:a14="http://schemas.microsoft.com/office/drawing/2010/main" val="0"/>
              </a:ext>
            </a:extLst>
          </a:blip>
          <a:srcRect l="606" t="3230" r="606" b="3203"/>
          <a:stretch>
            <a:fillRect/>
          </a:stretch>
        </p:blipFill>
        <p:spPr bwMode="auto">
          <a:xfrm>
            <a:off x="1380272" y="1435598"/>
            <a:ext cx="6542088" cy="4646612"/>
          </a:xfrm>
          <a:prstGeom prst="rect">
            <a:avLst/>
          </a:prstGeom>
          <a:noFill/>
          <a:ln w="38100" cmpd="dbl">
            <a:solidFill>
              <a:srgbClr val="CC66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B5A3AA15-3BA9-EB48-8261-3A829CC4A88B}"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48</a:t>
            </a:fld>
            <a:endParaRPr lang="zh-CN" altLang="en-US"/>
          </a:p>
        </p:txBody>
      </p:sp>
    </p:spTree>
    <p:extLst>
      <p:ext uri="{BB962C8B-B14F-4D97-AF65-F5344CB8AC3E}">
        <p14:creationId xmlns:p14="http://schemas.microsoft.com/office/powerpoint/2010/main" val="3732711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normAutofit fontScale="90000"/>
          </a:bodyPr>
          <a:lstStyle/>
          <a:p>
            <a:r>
              <a:rPr lang="en-US" altLang="zh-CN" dirty="0"/>
              <a:t>NFS</a:t>
            </a:r>
            <a:r>
              <a:rPr lang="zh-CN" altLang="en-US" dirty="0"/>
              <a:t>的三层架构（</a:t>
            </a:r>
            <a:r>
              <a:rPr lang="en-US" altLang="zh-CN" dirty="0"/>
              <a:t>VFS</a:t>
            </a:r>
            <a:r>
              <a:rPr lang="zh-CN" altLang="en-US" dirty="0"/>
              <a:t>典型实现）</a:t>
            </a:r>
            <a:endParaRPr lang="en-US" altLang="zh-CN" dirty="0"/>
          </a:p>
        </p:txBody>
      </p:sp>
      <p:sp>
        <p:nvSpPr>
          <p:cNvPr id="94211" name="Rectangle 3"/>
          <p:cNvSpPr>
            <a:spLocks noGrp="1" noChangeArrowheads="1"/>
          </p:cNvSpPr>
          <p:nvPr>
            <p:ph type="body" idx="1"/>
          </p:nvPr>
        </p:nvSpPr>
        <p:spPr/>
        <p:txBody>
          <a:bodyPr>
            <a:normAutofit/>
          </a:bodyPr>
          <a:lstStyle/>
          <a:p>
            <a:r>
              <a:rPr lang="zh-CN" altLang="en-US" dirty="0"/>
              <a:t>文件系统层</a:t>
            </a:r>
            <a:endParaRPr lang="en-US" altLang="zh-CN" dirty="0"/>
          </a:p>
          <a:p>
            <a:pPr lvl="1"/>
            <a:r>
              <a:rPr lang="en-US" altLang="zh-CN" dirty="0"/>
              <a:t>open, read, write, close, </a:t>
            </a:r>
            <a:r>
              <a:rPr lang="zh-CN" altLang="en-US" dirty="0"/>
              <a:t>文件描述符</a:t>
            </a:r>
            <a:endParaRPr lang="en-US" altLang="zh-CN" dirty="0"/>
          </a:p>
          <a:p>
            <a:r>
              <a:rPr lang="en-US" altLang="zh-CN" dirty="0"/>
              <a:t>VFS</a:t>
            </a:r>
            <a:r>
              <a:rPr lang="zh-CN" altLang="en-US" dirty="0"/>
              <a:t>层</a:t>
            </a:r>
            <a:endParaRPr lang="en-US" altLang="zh-CN" dirty="0"/>
          </a:p>
          <a:p>
            <a:pPr lvl="1"/>
            <a:r>
              <a:rPr lang="zh-CN" altLang="en-US" dirty="0"/>
              <a:t>区分本地文件，网络文件</a:t>
            </a:r>
            <a:endParaRPr lang="en-US" altLang="zh-CN" dirty="0"/>
          </a:p>
          <a:p>
            <a:pPr lvl="1"/>
            <a:r>
              <a:rPr lang="zh-CN" altLang="en-US" dirty="0"/>
              <a:t>采取不同的操作方式</a:t>
            </a:r>
            <a:endParaRPr lang="en-US" altLang="zh-CN" dirty="0"/>
          </a:p>
          <a:p>
            <a:r>
              <a:rPr lang="en-US" altLang="zh-CN" dirty="0"/>
              <a:t>NFS</a:t>
            </a:r>
            <a:r>
              <a:rPr lang="zh-CN" altLang="en-US" dirty="0"/>
              <a:t>服务层</a:t>
            </a:r>
            <a:endParaRPr lang="en-US" altLang="zh-CN" dirty="0"/>
          </a:p>
          <a:p>
            <a:pPr lvl="1"/>
            <a:r>
              <a:rPr lang="zh-CN" altLang="en-US" dirty="0"/>
              <a:t>实现</a:t>
            </a:r>
            <a:r>
              <a:rPr lang="en-US" altLang="zh-CN" dirty="0"/>
              <a:t>NFS</a:t>
            </a:r>
            <a:r>
              <a:rPr lang="zh-CN" altLang="en-US" dirty="0"/>
              <a:t>协议</a:t>
            </a:r>
            <a:endParaRPr lang="en-US" altLang="zh-CN" dirty="0"/>
          </a:p>
        </p:txBody>
      </p:sp>
      <p:sp>
        <p:nvSpPr>
          <p:cNvPr id="2" name="日期占位符 1"/>
          <p:cNvSpPr>
            <a:spLocks noGrp="1"/>
          </p:cNvSpPr>
          <p:nvPr>
            <p:ph type="dt" sz="half" idx="10"/>
          </p:nvPr>
        </p:nvSpPr>
        <p:spPr/>
        <p:txBody>
          <a:bodyPr/>
          <a:lstStyle/>
          <a:p>
            <a:fld id="{AF5226C3-7D5B-B64A-A5C2-23FCCD543970}"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49</a:t>
            </a:fld>
            <a:endParaRPr lang="zh-CN" altLang="en-US"/>
          </a:p>
        </p:txBody>
      </p:sp>
    </p:spTree>
    <p:extLst>
      <p:ext uri="{BB962C8B-B14F-4D97-AF65-F5344CB8AC3E}">
        <p14:creationId xmlns:p14="http://schemas.microsoft.com/office/powerpoint/2010/main" val="326879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4211">
                                            <p:txEl>
                                              <p:pRg st="0" end="0"/>
                                            </p:txEl>
                                          </p:spTgt>
                                        </p:tgtEl>
                                        <p:attrNameLst>
                                          <p:attrName>style.visibility</p:attrName>
                                        </p:attrNameLst>
                                      </p:cBhvr>
                                      <p:to>
                                        <p:strVal val="visible"/>
                                      </p:to>
                                    </p:set>
                                    <p:animEffect transition="in" filter="fade">
                                      <p:cBhvr>
                                        <p:cTn id="7" dur="500"/>
                                        <p:tgtEl>
                                          <p:spTgt spid="9421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4211">
                                            <p:txEl>
                                              <p:pRg st="1" end="1"/>
                                            </p:txEl>
                                          </p:spTgt>
                                        </p:tgtEl>
                                        <p:attrNameLst>
                                          <p:attrName>style.visibility</p:attrName>
                                        </p:attrNameLst>
                                      </p:cBhvr>
                                      <p:to>
                                        <p:strVal val="visible"/>
                                      </p:to>
                                    </p:set>
                                    <p:animEffect transition="in" filter="fade">
                                      <p:cBhvr>
                                        <p:cTn id="10" dur="500"/>
                                        <p:tgtEl>
                                          <p:spTgt spid="9421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4211">
                                            <p:txEl>
                                              <p:pRg st="2" end="2"/>
                                            </p:txEl>
                                          </p:spTgt>
                                        </p:tgtEl>
                                        <p:attrNameLst>
                                          <p:attrName>style.visibility</p:attrName>
                                        </p:attrNameLst>
                                      </p:cBhvr>
                                      <p:to>
                                        <p:strVal val="visible"/>
                                      </p:to>
                                    </p:set>
                                    <p:animEffect transition="in" filter="fade">
                                      <p:cBhvr>
                                        <p:cTn id="15" dur="500"/>
                                        <p:tgtEl>
                                          <p:spTgt spid="94211">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4211">
                                            <p:txEl>
                                              <p:pRg st="3" end="3"/>
                                            </p:txEl>
                                          </p:spTgt>
                                        </p:tgtEl>
                                        <p:attrNameLst>
                                          <p:attrName>style.visibility</p:attrName>
                                        </p:attrNameLst>
                                      </p:cBhvr>
                                      <p:to>
                                        <p:strVal val="visible"/>
                                      </p:to>
                                    </p:set>
                                    <p:animEffect transition="in" filter="fade">
                                      <p:cBhvr>
                                        <p:cTn id="18" dur="500"/>
                                        <p:tgtEl>
                                          <p:spTgt spid="94211">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4211">
                                            <p:txEl>
                                              <p:pRg st="4" end="4"/>
                                            </p:txEl>
                                          </p:spTgt>
                                        </p:tgtEl>
                                        <p:attrNameLst>
                                          <p:attrName>style.visibility</p:attrName>
                                        </p:attrNameLst>
                                      </p:cBhvr>
                                      <p:to>
                                        <p:strVal val="visible"/>
                                      </p:to>
                                    </p:set>
                                    <p:animEffect transition="in" filter="fade">
                                      <p:cBhvr>
                                        <p:cTn id="21" dur="500"/>
                                        <p:tgtEl>
                                          <p:spTgt spid="94211">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4211">
                                            <p:txEl>
                                              <p:pRg st="5" end="5"/>
                                            </p:txEl>
                                          </p:spTgt>
                                        </p:tgtEl>
                                        <p:attrNameLst>
                                          <p:attrName>style.visibility</p:attrName>
                                        </p:attrNameLst>
                                      </p:cBhvr>
                                      <p:to>
                                        <p:strVal val="visible"/>
                                      </p:to>
                                    </p:set>
                                    <p:animEffect transition="in" filter="fade">
                                      <p:cBhvr>
                                        <p:cTn id="26" dur="500"/>
                                        <p:tgtEl>
                                          <p:spTgt spid="94211">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4211">
                                            <p:txEl>
                                              <p:pRg st="6" end="6"/>
                                            </p:txEl>
                                          </p:spTgt>
                                        </p:tgtEl>
                                        <p:attrNameLst>
                                          <p:attrName>style.visibility</p:attrName>
                                        </p:attrNameLst>
                                      </p:cBhvr>
                                      <p:to>
                                        <p:strVal val="visible"/>
                                      </p:to>
                                    </p:set>
                                    <p:animEffect transition="in" filter="fade">
                                      <p:cBhvr>
                                        <p:cTn id="29" dur="500"/>
                                        <p:tgtEl>
                                          <p:spTgt spid="942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1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r>
              <a:rPr lang="zh-CN" altLang="en-US" dirty="0"/>
              <a:t>空闲分区链表 </a:t>
            </a:r>
          </a:p>
        </p:txBody>
      </p:sp>
      <p:sp>
        <p:nvSpPr>
          <p:cNvPr id="115715" name="Rectangle 3"/>
          <p:cNvSpPr>
            <a:spLocks noGrp="1" noChangeArrowheads="1"/>
          </p:cNvSpPr>
          <p:nvPr>
            <p:ph idx="1"/>
          </p:nvPr>
        </p:nvSpPr>
        <p:spPr/>
        <p:txBody>
          <a:bodyPr>
            <a:normAutofit/>
          </a:bodyPr>
          <a:lstStyle/>
          <a:p>
            <a:r>
              <a:rPr lang="zh-CN" altLang="en-US" dirty="0"/>
              <a:t>利用空闲分区空间通过指针将各个</a:t>
            </a:r>
            <a:r>
              <a:rPr lang="zh-CN" altLang="en-US" dirty="0">
                <a:solidFill>
                  <a:schemeClr val="accent2"/>
                </a:solidFill>
              </a:rPr>
              <a:t>空闲分区连接</a:t>
            </a:r>
            <a:r>
              <a:rPr lang="zh-CN" altLang="en-US" dirty="0"/>
              <a:t>起来，并记载各空闲分区大小。</a:t>
            </a:r>
            <a:endParaRPr lang="en-US" altLang="zh-CN" dirty="0"/>
          </a:p>
          <a:p>
            <a:r>
              <a:rPr lang="zh-CN" altLang="en-US" dirty="0"/>
              <a:t>无空闲分区表的额外空间开销。 </a:t>
            </a:r>
          </a:p>
        </p:txBody>
      </p:sp>
      <p:grpSp>
        <p:nvGrpSpPr>
          <p:cNvPr id="115717" name="Group 5"/>
          <p:cNvGrpSpPr>
            <a:grpSpLocks noChangeAspect="1"/>
          </p:cNvGrpSpPr>
          <p:nvPr/>
        </p:nvGrpSpPr>
        <p:grpSpPr bwMode="auto">
          <a:xfrm>
            <a:off x="475356" y="3563961"/>
            <a:ext cx="7956550" cy="1542522"/>
            <a:chOff x="1980" y="6432"/>
            <a:chExt cx="7920" cy="1092"/>
          </a:xfrm>
        </p:grpSpPr>
        <p:grpSp>
          <p:nvGrpSpPr>
            <p:cNvPr id="115719" name="Group 7"/>
            <p:cNvGrpSpPr>
              <a:grpSpLocks noChangeAspect="1"/>
            </p:cNvGrpSpPr>
            <p:nvPr/>
          </p:nvGrpSpPr>
          <p:grpSpPr bwMode="auto">
            <a:xfrm>
              <a:off x="2160" y="7209"/>
              <a:ext cx="7740" cy="315"/>
              <a:chOff x="1800" y="7053"/>
              <a:chExt cx="7740" cy="315"/>
            </a:xfrm>
          </p:grpSpPr>
          <p:grpSp>
            <p:nvGrpSpPr>
              <p:cNvPr id="115720" name="Group 8"/>
              <p:cNvGrpSpPr>
                <a:grpSpLocks noChangeAspect="1"/>
              </p:cNvGrpSpPr>
              <p:nvPr/>
            </p:nvGrpSpPr>
            <p:grpSpPr bwMode="auto">
              <a:xfrm>
                <a:off x="8460" y="7056"/>
                <a:ext cx="1080" cy="312"/>
                <a:chOff x="2880" y="6588"/>
                <a:chExt cx="1080" cy="312"/>
              </a:xfrm>
            </p:grpSpPr>
            <p:sp>
              <p:nvSpPr>
                <p:cNvPr id="115721" name="Text Box 9"/>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a:t>
                  </a:r>
                </a:p>
              </p:txBody>
            </p:sp>
            <p:sp>
              <p:nvSpPr>
                <p:cNvPr id="115722" name="Text Box 10"/>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a:t>
                  </a:r>
                </a:p>
              </p:txBody>
            </p:sp>
            <p:sp>
              <p:nvSpPr>
                <p:cNvPr id="115723" name="Text Box 11"/>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a:t>
                  </a:r>
                </a:p>
              </p:txBody>
            </p:sp>
          </p:grpSp>
          <p:grpSp>
            <p:nvGrpSpPr>
              <p:cNvPr id="115724" name="Group 12"/>
              <p:cNvGrpSpPr>
                <a:grpSpLocks noChangeAspect="1"/>
              </p:cNvGrpSpPr>
              <p:nvPr/>
            </p:nvGrpSpPr>
            <p:grpSpPr bwMode="auto">
              <a:xfrm>
                <a:off x="1800" y="7053"/>
                <a:ext cx="6120" cy="315"/>
                <a:chOff x="2880" y="6588"/>
                <a:chExt cx="6120" cy="315"/>
              </a:xfrm>
            </p:grpSpPr>
            <p:grpSp>
              <p:nvGrpSpPr>
                <p:cNvPr id="115725" name="Group 13"/>
                <p:cNvGrpSpPr>
                  <a:grpSpLocks noChangeAspect="1"/>
                </p:cNvGrpSpPr>
                <p:nvPr/>
              </p:nvGrpSpPr>
              <p:grpSpPr bwMode="auto">
                <a:xfrm>
                  <a:off x="2880" y="6588"/>
                  <a:ext cx="1080" cy="312"/>
                  <a:chOff x="2880" y="6588"/>
                  <a:chExt cx="1080" cy="312"/>
                </a:xfrm>
              </p:grpSpPr>
              <p:sp>
                <p:nvSpPr>
                  <p:cNvPr id="115726" name="Text Box 14"/>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0</a:t>
                    </a:r>
                  </a:p>
                </p:txBody>
              </p:sp>
              <p:sp>
                <p:nvSpPr>
                  <p:cNvPr id="115727" name="Text Box 15"/>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1</a:t>
                    </a:r>
                  </a:p>
                </p:txBody>
              </p:sp>
              <p:sp>
                <p:nvSpPr>
                  <p:cNvPr id="115728" name="Text Box 16"/>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endParaRPr kumimoji="0" lang="zh-CN" altLang="zh-CN" sz="2400"/>
                  </a:p>
                </p:txBody>
              </p:sp>
            </p:grpSp>
            <p:grpSp>
              <p:nvGrpSpPr>
                <p:cNvPr id="115729" name="Group 17"/>
                <p:cNvGrpSpPr>
                  <a:grpSpLocks noChangeAspect="1"/>
                </p:cNvGrpSpPr>
                <p:nvPr/>
              </p:nvGrpSpPr>
              <p:grpSpPr bwMode="auto">
                <a:xfrm>
                  <a:off x="4320" y="6588"/>
                  <a:ext cx="1080" cy="312"/>
                  <a:chOff x="2880" y="6588"/>
                  <a:chExt cx="1080" cy="312"/>
                </a:xfrm>
              </p:grpSpPr>
              <p:sp>
                <p:nvSpPr>
                  <p:cNvPr id="115730" name="Text Box 18"/>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5</a:t>
                    </a:r>
                  </a:p>
                </p:txBody>
              </p:sp>
              <p:sp>
                <p:nvSpPr>
                  <p:cNvPr id="115731" name="Text Box 19"/>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4</a:t>
                    </a:r>
                  </a:p>
                </p:txBody>
              </p:sp>
              <p:sp>
                <p:nvSpPr>
                  <p:cNvPr id="115732" name="Text Box 20"/>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endParaRPr kumimoji="0" lang="zh-CN" altLang="zh-CN" sz="2400"/>
                  </a:p>
                </p:txBody>
              </p:sp>
            </p:grpSp>
            <p:grpSp>
              <p:nvGrpSpPr>
                <p:cNvPr id="115733" name="Group 21"/>
                <p:cNvGrpSpPr>
                  <a:grpSpLocks noChangeAspect="1"/>
                </p:cNvGrpSpPr>
                <p:nvPr/>
              </p:nvGrpSpPr>
              <p:grpSpPr bwMode="auto">
                <a:xfrm>
                  <a:off x="5760" y="6588"/>
                  <a:ext cx="1080" cy="312"/>
                  <a:chOff x="2880" y="6588"/>
                  <a:chExt cx="1080" cy="312"/>
                </a:xfrm>
              </p:grpSpPr>
              <p:sp>
                <p:nvSpPr>
                  <p:cNvPr id="115734" name="Text Box 22"/>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18</a:t>
                    </a:r>
                  </a:p>
                </p:txBody>
              </p:sp>
              <p:sp>
                <p:nvSpPr>
                  <p:cNvPr id="115735" name="Text Box 23"/>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2</a:t>
                    </a:r>
                  </a:p>
                </p:txBody>
              </p:sp>
              <p:sp>
                <p:nvSpPr>
                  <p:cNvPr id="115736" name="Text Box 24"/>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endParaRPr kumimoji="0" lang="zh-CN" altLang="zh-CN" sz="2400"/>
                  </a:p>
                </p:txBody>
              </p:sp>
            </p:grpSp>
            <p:grpSp>
              <p:nvGrpSpPr>
                <p:cNvPr id="115737" name="Group 25"/>
                <p:cNvGrpSpPr>
                  <a:grpSpLocks noChangeAspect="1"/>
                </p:cNvGrpSpPr>
                <p:nvPr/>
              </p:nvGrpSpPr>
              <p:grpSpPr bwMode="auto">
                <a:xfrm>
                  <a:off x="7200" y="6588"/>
                  <a:ext cx="1080" cy="312"/>
                  <a:chOff x="2880" y="6588"/>
                  <a:chExt cx="1080" cy="312"/>
                </a:xfrm>
              </p:grpSpPr>
              <p:sp>
                <p:nvSpPr>
                  <p:cNvPr id="115738" name="Text Box 26"/>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24</a:t>
                    </a:r>
                  </a:p>
                </p:txBody>
              </p:sp>
              <p:sp>
                <p:nvSpPr>
                  <p:cNvPr id="115739" name="Text Box 27"/>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r>
                      <a:rPr kumimoji="0" lang="en-US" altLang="zh-CN" sz="2400"/>
                      <a:t>7</a:t>
                    </a:r>
                  </a:p>
                </p:txBody>
              </p:sp>
              <p:sp>
                <p:nvSpPr>
                  <p:cNvPr id="115740" name="Text Box 28"/>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p>
                    <a:pPr algn="ctr" eaLnBrk="0" hangingPunct="0"/>
                    <a:endParaRPr kumimoji="0" lang="zh-CN" altLang="zh-CN" sz="2400"/>
                  </a:p>
                </p:txBody>
              </p:sp>
            </p:grpSp>
            <p:sp>
              <p:nvSpPr>
                <p:cNvPr id="115741" name="Line 29"/>
                <p:cNvSpPr>
                  <a:spLocks noChangeAspect="1" noChangeShapeType="1"/>
                </p:cNvSpPr>
                <p:nvPr/>
              </p:nvSpPr>
              <p:spPr bwMode="auto">
                <a:xfrm>
                  <a:off x="3780" y="6744"/>
                  <a:ext cx="540" cy="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sp>
              <p:nvSpPr>
                <p:cNvPr id="115742" name="Line 30"/>
                <p:cNvSpPr>
                  <a:spLocks noChangeAspect="1" noChangeShapeType="1"/>
                </p:cNvSpPr>
                <p:nvPr/>
              </p:nvSpPr>
              <p:spPr bwMode="auto">
                <a:xfrm>
                  <a:off x="5220" y="6744"/>
                  <a:ext cx="540" cy="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sp>
              <p:nvSpPr>
                <p:cNvPr id="115743" name="Line 31"/>
                <p:cNvSpPr>
                  <a:spLocks noChangeAspect="1" noChangeShapeType="1"/>
                </p:cNvSpPr>
                <p:nvPr/>
              </p:nvSpPr>
              <p:spPr bwMode="auto">
                <a:xfrm>
                  <a:off x="6660" y="6744"/>
                  <a:ext cx="540" cy="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sp>
              <p:nvSpPr>
                <p:cNvPr id="115744" name="Line 32"/>
                <p:cNvSpPr>
                  <a:spLocks noChangeAspect="1" noChangeShapeType="1"/>
                </p:cNvSpPr>
                <p:nvPr/>
              </p:nvSpPr>
              <p:spPr bwMode="auto">
                <a:xfrm>
                  <a:off x="8100" y="6744"/>
                  <a:ext cx="540" cy="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sp>
              <p:nvSpPr>
                <p:cNvPr id="115745" name="Text Box 33"/>
                <p:cNvSpPr txBox="1">
                  <a:spLocks noChangeAspect="1" noChangeArrowheads="1"/>
                </p:cNvSpPr>
                <p:nvPr/>
              </p:nvSpPr>
              <p:spPr bwMode="auto">
                <a:xfrm>
                  <a:off x="8640" y="6591"/>
                  <a:ext cx="360" cy="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lstStyle/>
                <a:p>
                  <a:pPr algn="ctr" eaLnBrk="0" hangingPunct="0"/>
                  <a:r>
                    <a:rPr kumimoji="0" lang="en-US" altLang="zh-CN" sz="2400"/>
                    <a:t>…</a:t>
                  </a:r>
                </a:p>
              </p:txBody>
            </p:sp>
          </p:grpSp>
          <p:sp>
            <p:nvSpPr>
              <p:cNvPr id="115746" name="Line 34"/>
              <p:cNvSpPr>
                <a:spLocks noChangeAspect="1" noChangeShapeType="1"/>
              </p:cNvSpPr>
              <p:nvPr/>
            </p:nvSpPr>
            <p:spPr bwMode="auto">
              <a:xfrm>
                <a:off x="8100" y="7212"/>
                <a:ext cx="360" cy="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grpSp>
        <p:sp>
          <p:nvSpPr>
            <p:cNvPr id="115747" name="Text Box 35"/>
            <p:cNvSpPr txBox="1">
              <a:spLocks noChangeAspect="1" noChangeArrowheads="1"/>
            </p:cNvSpPr>
            <p:nvPr/>
          </p:nvSpPr>
          <p:spPr bwMode="auto">
            <a:xfrm>
              <a:off x="1980" y="6432"/>
              <a:ext cx="900" cy="468"/>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a:lstStyle/>
            <a:p>
              <a:pPr algn="just" eaLnBrk="0" hangingPunct="0"/>
              <a:r>
                <a:rPr kumimoji="0" lang="en-US" altLang="zh-CN" sz="2400" dirty="0"/>
                <a:t>head</a:t>
              </a:r>
            </a:p>
          </p:txBody>
        </p:sp>
        <p:sp>
          <p:nvSpPr>
            <p:cNvPr id="115748" name="Line 36"/>
            <p:cNvSpPr>
              <a:spLocks noChangeAspect="1" noChangeShapeType="1"/>
            </p:cNvSpPr>
            <p:nvPr/>
          </p:nvSpPr>
          <p:spPr bwMode="auto">
            <a:xfrm>
              <a:off x="2340" y="6900"/>
              <a:ext cx="0" cy="312"/>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sz="3200"/>
            </a:p>
          </p:txBody>
        </p:sp>
      </p:grpSp>
      <p:sp>
        <p:nvSpPr>
          <p:cNvPr id="2" name="日期占位符 1"/>
          <p:cNvSpPr>
            <a:spLocks noGrp="1"/>
          </p:cNvSpPr>
          <p:nvPr>
            <p:ph type="dt" sz="half" idx="10"/>
          </p:nvPr>
        </p:nvSpPr>
        <p:spPr/>
        <p:txBody>
          <a:bodyPr/>
          <a:lstStyle/>
          <a:p>
            <a:fld id="{3145D9ED-22C1-104D-BF30-BBE3C7CFF4D0}"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a:t>
            </a:fld>
            <a:endParaRPr lang="zh-CN" altLang="en-US"/>
          </a:p>
        </p:txBody>
      </p:sp>
    </p:spTree>
    <p:extLst>
      <p:ext uri="{BB962C8B-B14F-4D97-AF65-F5344CB8AC3E}">
        <p14:creationId xmlns:p14="http://schemas.microsoft.com/office/powerpoint/2010/main" val="42213609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normAutofit/>
          </a:bodyPr>
          <a:lstStyle/>
          <a:p>
            <a:r>
              <a:rPr lang="en-US" altLang="zh-CN" dirty="0">
                <a:ea typeface="宋体" charset="-122"/>
              </a:rPr>
              <a:t>NFS Architecture </a:t>
            </a:r>
            <a:endParaRPr lang="en-US" altLang="zh-CN" sz="2400" dirty="0">
              <a:ea typeface="宋体" charset="-122"/>
            </a:endParaRPr>
          </a:p>
        </p:txBody>
      </p:sp>
      <p:pic>
        <p:nvPicPr>
          <p:cNvPr id="95236"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479" t="5208" r="1151" b="5527"/>
          <a:stretch>
            <a:fillRect/>
          </a:stretch>
        </p:blipFill>
        <p:spPr bwMode="auto">
          <a:xfrm>
            <a:off x="841375" y="1279525"/>
            <a:ext cx="7431088" cy="5057775"/>
          </a:xfrm>
          <a:prstGeom prst="rect">
            <a:avLst/>
          </a:prstGeom>
          <a:noFill/>
          <a:ln w="38100" cmpd="dbl">
            <a:solidFill>
              <a:srgbClr val="CC66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FE9D0970-99C0-D24D-A51D-1AD6AE2C8996}"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50</a:t>
            </a:fld>
            <a:endParaRPr lang="zh-CN" altLang="en-US"/>
          </a:p>
        </p:txBody>
      </p:sp>
    </p:spTree>
    <p:extLst>
      <p:ext uri="{BB962C8B-B14F-4D97-AF65-F5344CB8AC3E}">
        <p14:creationId xmlns:p14="http://schemas.microsoft.com/office/powerpoint/2010/main" val="4466429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p:txBody>
          <a:bodyPr/>
          <a:lstStyle/>
          <a:p>
            <a:r>
              <a:rPr lang="en-US" altLang="zh-CN" dirty="0"/>
              <a:t>WAFL File System</a:t>
            </a:r>
          </a:p>
        </p:txBody>
      </p:sp>
      <p:sp>
        <p:nvSpPr>
          <p:cNvPr id="100355" name="Rectangle 3"/>
          <p:cNvSpPr>
            <a:spLocks noGrp="1" noChangeArrowheads="1"/>
          </p:cNvSpPr>
          <p:nvPr>
            <p:ph type="body" idx="1"/>
          </p:nvPr>
        </p:nvSpPr>
        <p:spPr/>
        <p:txBody>
          <a:bodyPr>
            <a:normAutofit/>
          </a:bodyPr>
          <a:lstStyle/>
          <a:p>
            <a:r>
              <a:rPr lang="en-US" altLang="zh-CN" dirty="0"/>
              <a:t>Write-anywhere file layout</a:t>
            </a:r>
          </a:p>
          <a:p>
            <a:r>
              <a:rPr lang="zh-CN" altLang="en-US" dirty="0"/>
              <a:t>随机访问优化、写操作优化</a:t>
            </a:r>
            <a:endParaRPr lang="en-US" altLang="zh-CN" dirty="0"/>
          </a:p>
          <a:p>
            <a:r>
              <a:rPr lang="en-US" altLang="zh-CN" dirty="0"/>
              <a:t>@</a:t>
            </a:r>
            <a:r>
              <a:rPr lang="en-US" altLang="zh-CN" dirty="0" err="1"/>
              <a:t>NetApp</a:t>
            </a:r>
            <a:endParaRPr lang="en-US" altLang="zh-CN" dirty="0"/>
          </a:p>
        </p:txBody>
      </p:sp>
      <p:sp>
        <p:nvSpPr>
          <p:cNvPr id="2" name="日期占位符 1"/>
          <p:cNvSpPr>
            <a:spLocks noGrp="1"/>
          </p:cNvSpPr>
          <p:nvPr>
            <p:ph type="dt" sz="half" idx="10"/>
          </p:nvPr>
        </p:nvSpPr>
        <p:spPr/>
        <p:txBody>
          <a:bodyPr/>
          <a:lstStyle/>
          <a:p>
            <a:fld id="{4743FAE2-0344-164B-9778-F05629F1EE72}"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51</a:t>
            </a:fld>
            <a:endParaRPr lang="zh-CN" altLang="en-US"/>
          </a:p>
        </p:txBody>
      </p:sp>
    </p:spTree>
    <p:extLst>
      <p:ext uri="{BB962C8B-B14F-4D97-AF65-F5344CB8AC3E}">
        <p14:creationId xmlns:p14="http://schemas.microsoft.com/office/powerpoint/2010/main" val="350297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355">
                                            <p:txEl>
                                              <p:pRg st="0" end="0"/>
                                            </p:txEl>
                                          </p:spTgt>
                                        </p:tgtEl>
                                        <p:attrNameLst>
                                          <p:attrName>style.visibility</p:attrName>
                                        </p:attrNameLst>
                                      </p:cBhvr>
                                      <p:to>
                                        <p:strVal val="visible"/>
                                      </p:to>
                                    </p:set>
                                    <p:animEffect transition="in" filter="fade">
                                      <p:cBhvr>
                                        <p:cTn id="7" dur="500"/>
                                        <p:tgtEl>
                                          <p:spTgt spid="1003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0355">
                                            <p:txEl>
                                              <p:pRg st="1" end="1"/>
                                            </p:txEl>
                                          </p:spTgt>
                                        </p:tgtEl>
                                        <p:attrNameLst>
                                          <p:attrName>style.visibility</p:attrName>
                                        </p:attrNameLst>
                                      </p:cBhvr>
                                      <p:to>
                                        <p:strVal val="visible"/>
                                      </p:to>
                                    </p:set>
                                    <p:animEffect transition="in" filter="fade">
                                      <p:cBhvr>
                                        <p:cTn id="12" dur="500"/>
                                        <p:tgtEl>
                                          <p:spTgt spid="1003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0355">
                                            <p:txEl>
                                              <p:pRg st="2" end="2"/>
                                            </p:txEl>
                                          </p:spTgt>
                                        </p:tgtEl>
                                        <p:attrNameLst>
                                          <p:attrName>style.visibility</p:attrName>
                                        </p:attrNameLst>
                                      </p:cBhvr>
                                      <p:to>
                                        <p:strVal val="visible"/>
                                      </p:to>
                                    </p:set>
                                    <p:animEffect transition="in" filter="fade">
                                      <p:cBhvr>
                                        <p:cTn id="17" dur="500"/>
                                        <p:tgtEl>
                                          <p:spTgt spid="1003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355"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r>
              <a:rPr lang="en-US" altLang="zh-CN" dirty="0"/>
              <a:t>WAFL</a:t>
            </a:r>
            <a:r>
              <a:rPr lang="zh-CN" altLang="en-US" dirty="0"/>
              <a:t>文件布局</a:t>
            </a:r>
            <a:endParaRPr lang="en-US" altLang="zh-CN" dirty="0"/>
          </a:p>
        </p:txBody>
      </p:sp>
      <p:sp>
        <p:nvSpPr>
          <p:cNvPr id="2" name="日期占位符 1"/>
          <p:cNvSpPr>
            <a:spLocks noGrp="1"/>
          </p:cNvSpPr>
          <p:nvPr>
            <p:ph type="dt" sz="half" idx="10"/>
          </p:nvPr>
        </p:nvSpPr>
        <p:spPr/>
        <p:txBody>
          <a:bodyPr/>
          <a:lstStyle/>
          <a:p>
            <a:fld id="{869E1EFB-1DBB-DF46-A02E-1104569C66A2}"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52</a:t>
            </a:fld>
            <a:endParaRPr lang="zh-CN" altLang="en-US"/>
          </a:p>
        </p:txBody>
      </p:sp>
      <p:pic>
        <p:nvPicPr>
          <p:cNvPr id="101380"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516" t="27089" r="542" b="27776"/>
          <a:stretch>
            <a:fillRect/>
          </a:stretch>
        </p:blipFill>
        <p:spPr bwMode="auto">
          <a:xfrm>
            <a:off x="841374" y="1852731"/>
            <a:ext cx="7966075" cy="2725738"/>
          </a:xfrm>
          <a:prstGeom prst="rect">
            <a:avLst/>
          </a:prstGeom>
          <a:noFill/>
          <a:ln w="38100" cmpd="dbl">
            <a:solidFill>
              <a:srgbClr val="CC66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91465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r>
              <a:rPr lang="en-US" altLang="zh-CN"/>
              <a:t>WAFL</a:t>
            </a:r>
            <a:r>
              <a:rPr lang="zh-CN" altLang="en-US"/>
              <a:t>的快照</a:t>
            </a:r>
            <a:r>
              <a:rPr lang="en-US" altLang="zh-CN"/>
              <a:t>(snapshot)</a:t>
            </a:r>
            <a:endParaRPr lang="en-US" altLang="zh-CN" dirty="0"/>
          </a:p>
        </p:txBody>
      </p:sp>
      <p:sp>
        <p:nvSpPr>
          <p:cNvPr id="2" name="日期占位符 1"/>
          <p:cNvSpPr>
            <a:spLocks noGrp="1"/>
          </p:cNvSpPr>
          <p:nvPr>
            <p:ph type="dt" sz="half" idx="10"/>
          </p:nvPr>
        </p:nvSpPr>
        <p:spPr/>
        <p:txBody>
          <a:bodyPr/>
          <a:lstStyle/>
          <a:p>
            <a:fld id="{1E323C5B-0232-6B40-93D6-E908B4141A12}"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53</a:t>
            </a:fld>
            <a:endParaRPr lang="zh-CN" altLang="en-US"/>
          </a:p>
        </p:txBody>
      </p:sp>
      <p:pic>
        <p:nvPicPr>
          <p:cNvPr id="102404"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26471" t="581" r="26930" b="888"/>
          <a:stretch>
            <a:fillRect/>
          </a:stretch>
        </p:blipFill>
        <p:spPr bwMode="auto">
          <a:xfrm>
            <a:off x="2838450" y="1279525"/>
            <a:ext cx="3354388" cy="5318125"/>
          </a:xfrm>
          <a:prstGeom prst="rect">
            <a:avLst/>
          </a:prstGeom>
          <a:noFill/>
          <a:ln w="38100" cmpd="dbl">
            <a:solidFill>
              <a:srgbClr val="CC66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87007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Parallel File System</a:t>
            </a:r>
            <a:endParaRPr lang="zh-CN" altLang="en-US" dirty="0"/>
          </a:p>
        </p:txBody>
      </p:sp>
      <p:sp>
        <p:nvSpPr>
          <p:cNvPr id="3" name="内容占位符 2"/>
          <p:cNvSpPr>
            <a:spLocks noGrp="1"/>
          </p:cNvSpPr>
          <p:nvPr>
            <p:ph idx="1"/>
          </p:nvPr>
        </p:nvSpPr>
        <p:spPr/>
        <p:txBody>
          <a:bodyPr/>
          <a:lstStyle/>
          <a:p>
            <a:r>
              <a:rPr lang="en-US" altLang="zh-CN" dirty="0"/>
              <a:t>Lustre: Linux Cluster</a:t>
            </a:r>
            <a:endParaRPr lang="zh-CN" altLang="en-US" dirty="0"/>
          </a:p>
        </p:txBody>
      </p:sp>
      <p:sp>
        <p:nvSpPr>
          <p:cNvPr id="4" name="日期占位符 3"/>
          <p:cNvSpPr>
            <a:spLocks noGrp="1"/>
          </p:cNvSpPr>
          <p:nvPr>
            <p:ph type="dt" sz="half" idx="10"/>
          </p:nvPr>
        </p:nvSpPr>
        <p:spPr/>
        <p:txBody>
          <a:bodyPr/>
          <a:lstStyle/>
          <a:p>
            <a:fld id="{FAEE1327-7D0B-484D-8B9A-5FD4A756B856}"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54</a:t>
            </a:fld>
            <a:endParaRPr lang="zh-CN" altLang="en-US"/>
          </a:p>
        </p:txBody>
      </p:sp>
      <p:pic>
        <p:nvPicPr>
          <p:cNvPr id="8" name="图片 7">
            <a:extLst>
              <a:ext uri="{FF2B5EF4-FFF2-40B4-BE49-F238E27FC236}">
                <a16:creationId xmlns:a16="http://schemas.microsoft.com/office/drawing/2014/main" id="{909D41F4-5B6C-E048-A48E-20C2BF8FE0B3}"/>
              </a:ext>
            </a:extLst>
          </p:cNvPr>
          <p:cNvPicPr>
            <a:picLocks noChangeAspect="1"/>
          </p:cNvPicPr>
          <p:nvPr/>
        </p:nvPicPr>
        <p:blipFill>
          <a:blip r:embed="rId2"/>
          <a:stretch>
            <a:fillRect/>
          </a:stretch>
        </p:blipFill>
        <p:spPr>
          <a:xfrm>
            <a:off x="1259625" y="1999872"/>
            <a:ext cx="7154541" cy="4356478"/>
          </a:xfrm>
          <a:prstGeom prst="rect">
            <a:avLst/>
          </a:prstGeom>
        </p:spPr>
      </p:pic>
    </p:spTree>
    <p:extLst>
      <p:ext uri="{BB962C8B-B14F-4D97-AF65-F5344CB8AC3E}">
        <p14:creationId xmlns:p14="http://schemas.microsoft.com/office/powerpoint/2010/main" val="34435489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Lustre</a:t>
            </a:r>
            <a:endParaRPr lang="zh-CN" altLang="en-US" dirty="0"/>
          </a:p>
        </p:txBody>
      </p:sp>
      <p:sp>
        <p:nvSpPr>
          <p:cNvPr id="4" name="日期占位符 3"/>
          <p:cNvSpPr>
            <a:spLocks noGrp="1"/>
          </p:cNvSpPr>
          <p:nvPr>
            <p:ph type="dt" sz="half" idx="10"/>
          </p:nvPr>
        </p:nvSpPr>
        <p:spPr/>
        <p:txBody>
          <a:bodyPr/>
          <a:lstStyle/>
          <a:p>
            <a:fld id="{FB6F8397-3256-E54A-B1EC-04D1028C083D}"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55</a:t>
            </a:fld>
            <a:endParaRPr lang="zh-CN" altLang="en-US"/>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497" y="1385815"/>
            <a:ext cx="7252365" cy="4414483"/>
          </a:xfrm>
          <a:prstGeom prst="rect">
            <a:avLst/>
          </a:prstGeom>
        </p:spPr>
      </p:pic>
    </p:spTree>
    <p:extLst>
      <p:ext uri="{BB962C8B-B14F-4D97-AF65-F5344CB8AC3E}">
        <p14:creationId xmlns:p14="http://schemas.microsoft.com/office/powerpoint/2010/main" val="23804575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Cloud File System</a:t>
            </a:r>
            <a:endParaRPr lang="zh-CN" altLang="en-US" dirty="0"/>
          </a:p>
        </p:txBody>
      </p:sp>
      <p:sp>
        <p:nvSpPr>
          <p:cNvPr id="3" name="内容占位符 2"/>
          <p:cNvSpPr>
            <a:spLocks noGrp="1"/>
          </p:cNvSpPr>
          <p:nvPr>
            <p:ph idx="1"/>
          </p:nvPr>
        </p:nvSpPr>
        <p:spPr/>
        <p:txBody>
          <a:bodyPr/>
          <a:lstStyle/>
          <a:p>
            <a:r>
              <a:rPr lang="en-US" altLang="zh-CN" dirty="0"/>
              <a:t>Google File System</a:t>
            </a:r>
            <a:endParaRPr lang="zh-CN" altLang="en-US" dirty="0"/>
          </a:p>
        </p:txBody>
      </p:sp>
      <p:sp>
        <p:nvSpPr>
          <p:cNvPr id="4" name="日期占位符 3"/>
          <p:cNvSpPr>
            <a:spLocks noGrp="1"/>
          </p:cNvSpPr>
          <p:nvPr>
            <p:ph type="dt" sz="half" idx="10"/>
          </p:nvPr>
        </p:nvSpPr>
        <p:spPr/>
        <p:txBody>
          <a:bodyPr/>
          <a:lstStyle/>
          <a:p>
            <a:fld id="{8908EA23-018D-6B4D-9CBF-7E1DD8EF4B5B}"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56</a:t>
            </a:fld>
            <a:endParaRPr lang="zh-CN" altLang="en-US"/>
          </a:p>
        </p:txBody>
      </p:sp>
      <p:grpSp>
        <p:nvGrpSpPr>
          <p:cNvPr id="7" name="Group 246"/>
          <p:cNvGrpSpPr>
            <a:grpSpLocks noChangeAspect="1"/>
          </p:cNvGrpSpPr>
          <p:nvPr/>
        </p:nvGrpSpPr>
        <p:grpSpPr bwMode="auto">
          <a:xfrm>
            <a:off x="976624" y="1991143"/>
            <a:ext cx="7393119" cy="4352203"/>
            <a:chOff x="822" y="120"/>
            <a:chExt cx="8942" cy="5264"/>
          </a:xfrm>
        </p:grpSpPr>
        <p:sp>
          <p:nvSpPr>
            <p:cNvPr id="8" name="AutoShape 247"/>
            <p:cNvSpPr>
              <a:spLocks noChangeAspect="1" noChangeArrowheads="1" noTextEdit="1"/>
            </p:cNvSpPr>
            <p:nvPr/>
          </p:nvSpPr>
          <p:spPr bwMode="auto">
            <a:xfrm>
              <a:off x="822" y="120"/>
              <a:ext cx="8789" cy="5264"/>
            </a:xfrm>
            <a:prstGeom prst="rect">
              <a:avLst/>
            </a:prstGeom>
            <a:noFill/>
            <a:extLst>
              <a:ext uri="{909E8E84-426E-40dd-AFC4-6F175D3DCCD1}">
                <a14:hiddenFill xmlns=""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zh-CN" altLang="en-US" sz="2400"/>
            </a:p>
          </p:txBody>
        </p:sp>
        <p:sp>
          <p:nvSpPr>
            <p:cNvPr id="9" name="Rectangle 248"/>
            <p:cNvSpPr>
              <a:spLocks noChangeArrowheads="1"/>
            </p:cNvSpPr>
            <p:nvPr/>
          </p:nvSpPr>
          <p:spPr bwMode="auto">
            <a:xfrm>
              <a:off x="890" y="310"/>
              <a:ext cx="1252" cy="41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Application</a:t>
              </a:r>
              <a:endParaRPr lang="zh-CN" sz="1200" kern="100">
                <a:effectLst/>
                <a:latin typeface="Calibri"/>
                <a:ea typeface="宋体"/>
                <a:cs typeface="Times New Roman"/>
              </a:endParaRPr>
            </a:p>
          </p:txBody>
        </p:sp>
        <p:sp>
          <p:nvSpPr>
            <p:cNvPr id="10" name="Rectangle 249"/>
            <p:cNvSpPr>
              <a:spLocks noChangeArrowheads="1"/>
            </p:cNvSpPr>
            <p:nvPr/>
          </p:nvSpPr>
          <p:spPr bwMode="auto">
            <a:xfrm>
              <a:off x="890" y="721"/>
              <a:ext cx="1251"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b="1" kern="100">
                  <a:effectLst/>
                  <a:latin typeface="Calibri"/>
                  <a:ea typeface="宋体"/>
                  <a:cs typeface="Times New Roman"/>
                </a:rPr>
                <a:t>GFS Client</a:t>
              </a:r>
              <a:endParaRPr lang="zh-CN" sz="1200" kern="100">
                <a:effectLst/>
                <a:latin typeface="Calibri"/>
                <a:ea typeface="宋体"/>
                <a:cs typeface="Times New Roman"/>
              </a:endParaRPr>
            </a:p>
          </p:txBody>
        </p:sp>
        <p:sp>
          <p:nvSpPr>
            <p:cNvPr id="11" name="Rectangle 250"/>
            <p:cNvSpPr>
              <a:spLocks noChangeArrowheads="1"/>
            </p:cNvSpPr>
            <p:nvPr/>
          </p:nvSpPr>
          <p:spPr bwMode="auto">
            <a:xfrm>
              <a:off x="4162" y="199"/>
              <a:ext cx="3825" cy="2541"/>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zh-CN" altLang="en-US" sz="2400"/>
            </a:p>
          </p:txBody>
        </p:sp>
        <p:sp>
          <p:nvSpPr>
            <p:cNvPr id="12" name="Rectangle 251"/>
            <p:cNvSpPr>
              <a:spLocks noChangeArrowheads="1"/>
            </p:cNvSpPr>
            <p:nvPr/>
          </p:nvSpPr>
          <p:spPr bwMode="auto">
            <a:xfrm>
              <a:off x="3760" y="3840"/>
              <a:ext cx="2131" cy="519"/>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Linux file system</a:t>
              </a:r>
              <a:endParaRPr lang="zh-CN" sz="1200" kern="100">
                <a:effectLst/>
                <a:latin typeface="Calibri"/>
                <a:ea typeface="宋体"/>
                <a:cs typeface="Times New Roman"/>
              </a:endParaRPr>
            </a:p>
          </p:txBody>
        </p:sp>
        <p:sp>
          <p:nvSpPr>
            <p:cNvPr id="13" name="Rectangle 252"/>
            <p:cNvSpPr>
              <a:spLocks noChangeArrowheads="1"/>
            </p:cNvSpPr>
            <p:nvPr/>
          </p:nvSpPr>
          <p:spPr bwMode="auto">
            <a:xfrm>
              <a:off x="3760" y="3320"/>
              <a:ext cx="2131" cy="519"/>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b="1" kern="100">
                  <a:effectLst/>
                  <a:latin typeface="Calibri"/>
                  <a:ea typeface="宋体"/>
                  <a:cs typeface="Times New Roman"/>
                </a:rPr>
                <a:t>GFS chunkserver</a:t>
              </a:r>
              <a:endParaRPr lang="zh-CN" sz="1200" kern="100">
                <a:effectLst/>
                <a:latin typeface="Calibri"/>
                <a:ea typeface="宋体"/>
                <a:cs typeface="Times New Roman"/>
              </a:endParaRPr>
            </a:p>
          </p:txBody>
        </p:sp>
        <p:sp>
          <p:nvSpPr>
            <p:cNvPr id="14" name="Rectangle 253"/>
            <p:cNvSpPr>
              <a:spLocks noChangeArrowheads="1"/>
            </p:cNvSpPr>
            <p:nvPr/>
          </p:nvSpPr>
          <p:spPr bwMode="auto">
            <a:xfrm>
              <a:off x="6304" y="3840"/>
              <a:ext cx="2041" cy="51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Linux file system</a:t>
              </a:r>
              <a:endParaRPr lang="zh-CN" sz="1200" kern="100">
                <a:effectLst/>
                <a:latin typeface="Calibri"/>
                <a:ea typeface="宋体"/>
                <a:cs typeface="Times New Roman"/>
              </a:endParaRPr>
            </a:p>
          </p:txBody>
        </p:sp>
        <p:sp>
          <p:nvSpPr>
            <p:cNvPr id="15" name="Rectangle 254"/>
            <p:cNvSpPr>
              <a:spLocks noChangeArrowheads="1"/>
            </p:cNvSpPr>
            <p:nvPr/>
          </p:nvSpPr>
          <p:spPr bwMode="auto">
            <a:xfrm>
              <a:off x="6304" y="3322"/>
              <a:ext cx="2041" cy="51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b="1" kern="100">
                  <a:effectLst/>
                  <a:latin typeface="Calibri"/>
                  <a:ea typeface="宋体"/>
                  <a:cs typeface="Times New Roman"/>
                </a:rPr>
                <a:t>GFS chunkserver</a:t>
              </a:r>
              <a:endParaRPr lang="zh-CN" sz="1200" kern="100">
                <a:effectLst/>
                <a:latin typeface="Calibri"/>
                <a:ea typeface="宋体"/>
                <a:cs typeface="Times New Roman"/>
              </a:endParaRPr>
            </a:p>
          </p:txBody>
        </p:sp>
        <p:sp>
          <p:nvSpPr>
            <p:cNvPr id="16" name="AutoShape 255"/>
            <p:cNvSpPr>
              <a:spLocks noChangeArrowheads="1"/>
            </p:cNvSpPr>
            <p:nvPr/>
          </p:nvSpPr>
          <p:spPr bwMode="auto">
            <a:xfrm>
              <a:off x="3962" y="4899"/>
              <a:ext cx="392" cy="484"/>
            </a:xfrm>
            <a:prstGeom prst="can">
              <a:avLst>
                <a:gd name="adj" fmla="val 30867"/>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17" name="AutoShape 256"/>
            <p:cNvSpPr>
              <a:spLocks noChangeArrowheads="1"/>
            </p:cNvSpPr>
            <p:nvPr/>
          </p:nvSpPr>
          <p:spPr bwMode="auto">
            <a:xfrm>
              <a:off x="4581" y="4898"/>
              <a:ext cx="392" cy="485"/>
            </a:xfrm>
            <a:prstGeom prst="can">
              <a:avLst>
                <a:gd name="adj" fmla="val 30931"/>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18" name="Text Box 257"/>
            <p:cNvSpPr txBox="1">
              <a:spLocks noChangeArrowheads="1"/>
            </p:cNvSpPr>
            <p:nvPr/>
          </p:nvSpPr>
          <p:spPr bwMode="auto">
            <a:xfrm>
              <a:off x="4162" y="199"/>
              <a:ext cx="1718" cy="6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b="1" kern="100">
                  <a:effectLst/>
                  <a:latin typeface="Calibri"/>
                  <a:ea typeface="宋体"/>
                  <a:cs typeface="Times New Roman"/>
                </a:rPr>
                <a:t>GFS Master</a:t>
              </a:r>
              <a:endParaRPr lang="zh-CN" sz="1200" kern="100">
                <a:effectLst/>
                <a:latin typeface="Calibri"/>
                <a:ea typeface="宋体"/>
                <a:cs typeface="Times New Roman"/>
              </a:endParaRPr>
            </a:p>
            <a:p>
              <a:pPr algn="just">
                <a:spcAft>
                  <a:spcPts val="0"/>
                </a:spcAft>
              </a:pPr>
              <a:r>
                <a:rPr lang="en-US" sz="1200" kern="100">
                  <a:effectLst/>
                  <a:latin typeface="Calibri"/>
                  <a:ea typeface="宋体"/>
                  <a:cs typeface="Times New Roman"/>
                </a:rPr>
                <a:t>File namespace</a:t>
              </a:r>
              <a:endParaRPr lang="zh-CN" sz="1200" kern="100">
                <a:effectLst/>
                <a:latin typeface="Calibri"/>
                <a:ea typeface="宋体"/>
                <a:cs typeface="Times New Roman"/>
              </a:endParaRPr>
            </a:p>
          </p:txBody>
        </p:sp>
        <p:cxnSp>
          <p:nvCxnSpPr>
            <p:cNvPr id="19" name="AutoShape 258"/>
            <p:cNvCxnSpPr>
              <a:cxnSpLocks noChangeShapeType="1"/>
            </p:cNvCxnSpPr>
            <p:nvPr/>
          </p:nvCxnSpPr>
          <p:spPr bwMode="auto">
            <a:xfrm>
              <a:off x="2306" y="805"/>
              <a:ext cx="1613" cy="2"/>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cxnSp>
          <p:nvCxnSpPr>
            <p:cNvPr id="20" name="AutoShape 259"/>
            <p:cNvCxnSpPr>
              <a:cxnSpLocks noChangeShapeType="1"/>
            </p:cNvCxnSpPr>
            <p:nvPr/>
          </p:nvCxnSpPr>
          <p:spPr bwMode="auto">
            <a:xfrm flipH="1">
              <a:off x="2306" y="967"/>
              <a:ext cx="1613" cy="1"/>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sp>
          <p:nvSpPr>
            <p:cNvPr id="21" name="Text Box 260"/>
            <p:cNvSpPr txBox="1">
              <a:spLocks noChangeArrowheads="1"/>
            </p:cNvSpPr>
            <p:nvPr/>
          </p:nvSpPr>
          <p:spPr bwMode="auto">
            <a:xfrm>
              <a:off x="2075" y="310"/>
              <a:ext cx="2213"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(File name, chunk index)</a:t>
              </a:r>
              <a:endParaRPr lang="zh-CN" sz="1200" kern="100">
                <a:effectLst/>
                <a:latin typeface="Calibri"/>
                <a:ea typeface="宋体"/>
                <a:cs typeface="Times New Roman"/>
              </a:endParaRPr>
            </a:p>
          </p:txBody>
        </p:sp>
        <p:sp>
          <p:nvSpPr>
            <p:cNvPr id="22" name="Text Box 261"/>
            <p:cNvSpPr txBox="1">
              <a:spLocks noChangeArrowheads="1"/>
            </p:cNvSpPr>
            <p:nvPr/>
          </p:nvSpPr>
          <p:spPr bwMode="auto">
            <a:xfrm>
              <a:off x="2200" y="1096"/>
              <a:ext cx="1882" cy="7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(chunk handle, chunk locations)</a:t>
              </a:r>
              <a:endParaRPr lang="zh-CN" sz="1200" kern="100">
                <a:effectLst/>
                <a:latin typeface="Calibri"/>
                <a:ea typeface="宋体"/>
                <a:cs typeface="Times New Roman"/>
              </a:endParaRPr>
            </a:p>
          </p:txBody>
        </p:sp>
        <p:sp>
          <p:nvSpPr>
            <p:cNvPr id="23" name="Text Box 262"/>
            <p:cNvSpPr txBox="1">
              <a:spLocks noChangeArrowheads="1"/>
            </p:cNvSpPr>
            <p:nvPr/>
          </p:nvSpPr>
          <p:spPr bwMode="auto">
            <a:xfrm>
              <a:off x="6555" y="199"/>
              <a:ext cx="903"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/foo/bar</a:t>
              </a:r>
              <a:endParaRPr lang="zh-CN" sz="1200" kern="100">
                <a:effectLst/>
                <a:latin typeface="Calibri"/>
                <a:ea typeface="宋体"/>
                <a:cs typeface="Times New Roman"/>
              </a:endParaRPr>
            </a:p>
          </p:txBody>
        </p:sp>
        <p:sp>
          <p:nvSpPr>
            <p:cNvPr id="24" name="Rectangle 263"/>
            <p:cNvSpPr>
              <a:spLocks noChangeArrowheads="1"/>
            </p:cNvSpPr>
            <p:nvPr/>
          </p:nvSpPr>
          <p:spPr bwMode="auto">
            <a:xfrm>
              <a:off x="6555" y="593"/>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900" kern="100">
                  <a:effectLst/>
                  <a:latin typeface="Calibri"/>
                  <a:ea typeface="宋体"/>
                  <a:cs typeface="Times New Roman"/>
                </a:rPr>
                <a:t>chunk 2ef0</a:t>
              </a:r>
              <a:endParaRPr lang="zh-CN" sz="1200" kern="100">
                <a:effectLst/>
                <a:latin typeface="Calibri"/>
                <a:ea typeface="宋体"/>
                <a:cs typeface="Times New Roman"/>
              </a:endParaRPr>
            </a:p>
          </p:txBody>
        </p:sp>
        <p:sp>
          <p:nvSpPr>
            <p:cNvPr id="25" name="Rectangle 264"/>
            <p:cNvSpPr>
              <a:spLocks noChangeArrowheads="1"/>
            </p:cNvSpPr>
            <p:nvPr/>
          </p:nvSpPr>
          <p:spPr bwMode="auto">
            <a:xfrm>
              <a:off x="6555" y="967"/>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sp>
          <p:nvSpPr>
            <p:cNvPr id="26" name="Rectangle 265"/>
            <p:cNvSpPr>
              <a:spLocks noChangeArrowheads="1"/>
            </p:cNvSpPr>
            <p:nvPr/>
          </p:nvSpPr>
          <p:spPr bwMode="auto">
            <a:xfrm>
              <a:off x="6555" y="1338"/>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sp>
          <p:nvSpPr>
            <p:cNvPr id="27" name="Rectangle 266"/>
            <p:cNvSpPr>
              <a:spLocks noChangeArrowheads="1"/>
            </p:cNvSpPr>
            <p:nvPr/>
          </p:nvSpPr>
          <p:spPr bwMode="auto">
            <a:xfrm>
              <a:off x="6555" y="1713"/>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cxnSp>
          <p:nvCxnSpPr>
            <p:cNvPr id="28" name="AutoShape 267"/>
            <p:cNvCxnSpPr>
              <a:cxnSpLocks noChangeShapeType="1"/>
            </p:cNvCxnSpPr>
            <p:nvPr/>
          </p:nvCxnSpPr>
          <p:spPr bwMode="auto">
            <a:xfrm flipH="1">
              <a:off x="4647" y="1096"/>
              <a:ext cx="400"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29" name="AutoShape 268"/>
            <p:cNvCxnSpPr>
              <a:cxnSpLocks noChangeShapeType="1"/>
            </p:cNvCxnSpPr>
            <p:nvPr/>
          </p:nvCxnSpPr>
          <p:spPr bwMode="auto">
            <a:xfrm>
              <a:off x="5047" y="1096"/>
              <a:ext cx="372"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0" name="AutoShape 269"/>
            <p:cNvCxnSpPr>
              <a:cxnSpLocks noChangeShapeType="1"/>
            </p:cNvCxnSpPr>
            <p:nvPr/>
          </p:nvCxnSpPr>
          <p:spPr bwMode="auto">
            <a:xfrm>
              <a:off x="5047" y="1096"/>
              <a:ext cx="1"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1" name="AutoShape 270"/>
            <p:cNvCxnSpPr>
              <a:cxnSpLocks noChangeShapeType="1"/>
            </p:cNvCxnSpPr>
            <p:nvPr/>
          </p:nvCxnSpPr>
          <p:spPr bwMode="auto">
            <a:xfrm flipH="1">
              <a:off x="4247" y="1449"/>
              <a:ext cx="400"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2" name="AutoShape 271"/>
            <p:cNvCxnSpPr>
              <a:cxnSpLocks noChangeShapeType="1"/>
            </p:cNvCxnSpPr>
            <p:nvPr/>
          </p:nvCxnSpPr>
          <p:spPr bwMode="auto">
            <a:xfrm>
              <a:off x="4647" y="1449"/>
              <a:ext cx="372"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3" name="AutoShape 272"/>
            <p:cNvCxnSpPr>
              <a:cxnSpLocks noChangeShapeType="1"/>
            </p:cNvCxnSpPr>
            <p:nvPr/>
          </p:nvCxnSpPr>
          <p:spPr bwMode="auto">
            <a:xfrm>
              <a:off x="4647" y="1449"/>
              <a:ext cx="1"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4" name="AutoShape 273"/>
            <p:cNvCxnSpPr>
              <a:cxnSpLocks noChangeShapeType="1"/>
            </p:cNvCxnSpPr>
            <p:nvPr/>
          </p:nvCxnSpPr>
          <p:spPr bwMode="auto">
            <a:xfrm flipH="1">
              <a:off x="4619" y="1802"/>
              <a:ext cx="400"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5" name="AutoShape 274"/>
            <p:cNvCxnSpPr>
              <a:cxnSpLocks noChangeShapeType="1"/>
            </p:cNvCxnSpPr>
            <p:nvPr/>
          </p:nvCxnSpPr>
          <p:spPr bwMode="auto">
            <a:xfrm>
              <a:off x="5019" y="1802"/>
              <a:ext cx="372"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6" name="AutoShape 275"/>
            <p:cNvCxnSpPr>
              <a:cxnSpLocks noChangeShapeType="1"/>
            </p:cNvCxnSpPr>
            <p:nvPr/>
          </p:nvCxnSpPr>
          <p:spPr bwMode="auto">
            <a:xfrm>
              <a:off x="5019" y="1802"/>
              <a:ext cx="1" cy="353"/>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37" name="AutoShape 276"/>
            <p:cNvCxnSpPr>
              <a:cxnSpLocks noChangeShapeType="1"/>
              <a:stCxn id="38" idx="3"/>
              <a:endCxn id="23" idx="1"/>
            </p:cNvCxnSpPr>
            <p:nvPr/>
          </p:nvCxnSpPr>
          <p:spPr bwMode="auto">
            <a:xfrm flipV="1">
              <a:off x="5391" y="447"/>
              <a:ext cx="1164" cy="1797"/>
            </a:xfrm>
            <a:prstGeom prst="curvedConnector3">
              <a:avLst>
                <a:gd name="adj1" fmla="val 50000"/>
              </a:avLst>
            </a:prstGeom>
            <a:noFill/>
            <a:ln w="9525">
              <a:solidFill>
                <a:srgbClr val="000000"/>
              </a:solidFill>
              <a:prstDash val="dash"/>
              <a:round/>
              <a:headEnd/>
              <a:tailEnd type="triangle" w="med" len="med"/>
            </a:ln>
            <a:extLst>
              <a:ext uri="{909E8E84-426E-40dd-AFC4-6F175D3DCCD1}">
                <a14:hiddenFill xmlns="" xmlns:a14="http://schemas.microsoft.com/office/drawing/2010/main">
                  <a:noFill/>
                </a14:hiddenFill>
              </a:ext>
            </a:extLst>
          </p:spPr>
        </p:cxnSp>
        <p:sp>
          <p:nvSpPr>
            <p:cNvPr id="38" name="Rectangle 277"/>
            <p:cNvSpPr>
              <a:spLocks noChangeArrowheads="1"/>
            </p:cNvSpPr>
            <p:nvPr/>
          </p:nvSpPr>
          <p:spPr bwMode="auto">
            <a:xfrm>
              <a:off x="4973" y="2088"/>
              <a:ext cx="418" cy="3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cxnSp>
          <p:nvCxnSpPr>
            <p:cNvPr id="39" name="AutoShape 278"/>
            <p:cNvCxnSpPr>
              <a:cxnSpLocks noChangeShapeType="1"/>
            </p:cNvCxnSpPr>
            <p:nvPr/>
          </p:nvCxnSpPr>
          <p:spPr bwMode="auto">
            <a:xfrm flipV="1">
              <a:off x="7711" y="2809"/>
              <a:ext cx="1" cy="511"/>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cxnSp>
          <p:nvCxnSpPr>
            <p:cNvPr id="40" name="AutoShape 279"/>
            <p:cNvCxnSpPr>
              <a:cxnSpLocks noChangeShapeType="1"/>
            </p:cNvCxnSpPr>
            <p:nvPr/>
          </p:nvCxnSpPr>
          <p:spPr bwMode="auto">
            <a:xfrm>
              <a:off x="7907" y="2809"/>
              <a:ext cx="1" cy="513"/>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cxnSp>
          <p:nvCxnSpPr>
            <p:cNvPr id="41" name="AutoShape 280"/>
            <p:cNvCxnSpPr>
              <a:cxnSpLocks noChangeShapeType="1"/>
            </p:cNvCxnSpPr>
            <p:nvPr/>
          </p:nvCxnSpPr>
          <p:spPr bwMode="auto">
            <a:xfrm flipV="1">
              <a:off x="4288" y="2809"/>
              <a:ext cx="1" cy="511"/>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cxnSp>
          <p:nvCxnSpPr>
            <p:cNvPr id="42" name="AutoShape 281"/>
            <p:cNvCxnSpPr>
              <a:cxnSpLocks noChangeShapeType="1"/>
            </p:cNvCxnSpPr>
            <p:nvPr/>
          </p:nvCxnSpPr>
          <p:spPr bwMode="auto">
            <a:xfrm>
              <a:off x="4484" y="2809"/>
              <a:ext cx="1" cy="513"/>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sp>
          <p:nvSpPr>
            <p:cNvPr id="43" name="Text Box 282"/>
            <p:cNvSpPr txBox="1">
              <a:spLocks noChangeArrowheads="1"/>
            </p:cNvSpPr>
            <p:nvPr/>
          </p:nvSpPr>
          <p:spPr bwMode="auto">
            <a:xfrm>
              <a:off x="4528" y="2740"/>
              <a:ext cx="3097" cy="7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Instructions to chunkserver</a:t>
              </a:r>
              <a:endParaRPr lang="zh-CN" sz="1200" kern="100">
                <a:effectLst/>
                <a:latin typeface="Calibri"/>
                <a:ea typeface="宋体"/>
                <a:cs typeface="Times New Roman"/>
              </a:endParaRPr>
            </a:p>
            <a:p>
              <a:pPr algn="r" latinLnBrk="1">
                <a:spcAft>
                  <a:spcPts val="0"/>
                </a:spcAft>
              </a:pPr>
              <a:r>
                <a:rPr lang="en-US" sz="1200" kern="100">
                  <a:effectLst/>
                  <a:latin typeface="Calibri"/>
                  <a:ea typeface="宋体"/>
                  <a:cs typeface="Times New Roman"/>
                </a:rPr>
                <a:t>Chunkserver state</a:t>
              </a:r>
              <a:endParaRPr lang="zh-CN" sz="1200" kern="100">
                <a:effectLst/>
                <a:latin typeface="Calibri"/>
                <a:ea typeface="宋体"/>
                <a:cs typeface="Times New Roman"/>
              </a:endParaRPr>
            </a:p>
          </p:txBody>
        </p:sp>
        <p:sp>
          <p:nvSpPr>
            <p:cNvPr id="44" name="Text Box 283"/>
            <p:cNvSpPr txBox="1">
              <a:spLocks noChangeArrowheads="1"/>
            </p:cNvSpPr>
            <p:nvPr/>
          </p:nvSpPr>
          <p:spPr bwMode="auto">
            <a:xfrm>
              <a:off x="8577" y="3560"/>
              <a:ext cx="940"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sp>
          <p:nvSpPr>
            <p:cNvPr id="45" name="Rectangle 284"/>
            <p:cNvSpPr>
              <a:spLocks noChangeArrowheads="1"/>
            </p:cNvSpPr>
            <p:nvPr/>
          </p:nvSpPr>
          <p:spPr bwMode="auto">
            <a:xfrm>
              <a:off x="1536" y="975"/>
              <a:ext cx="335" cy="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sp>
          <p:nvSpPr>
            <p:cNvPr id="46" name="Rectangle 285"/>
            <p:cNvSpPr>
              <a:spLocks noChangeArrowheads="1"/>
            </p:cNvSpPr>
            <p:nvPr/>
          </p:nvSpPr>
          <p:spPr bwMode="auto">
            <a:xfrm>
              <a:off x="1001" y="975"/>
              <a:ext cx="335" cy="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cxnSp>
          <p:nvCxnSpPr>
            <p:cNvPr id="47" name="AutoShape 286"/>
            <p:cNvCxnSpPr>
              <a:cxnSpLocks noChangeShapeType="1"/>
              <a:stCxn id="13" idx="1"/>
              <a:endCxn id="46" idx="2"/>
            </p:cNvCxnSpPr>
            <p:nvPr/>
          </p:nvCxnSpPr>
          <p:spPr bwMode="auto">
            <a:xfrm rot="10800000">
              <a:off x="1169" y="1100"/>
              <a:ext cx="2591" cy="2480"/>
            </a:xfrm>
            <a:prstGeom prst="bentConnector2">
              <a:avLst/>
            </a:prstGeom>
            <a:noFill/>
            <a:ln w="38100">
              <a:solidFill>
                <a:srgbClr val="000000"/>
              </a:solidFill>
              <a:miter lim="800000"/>
              <a:headEnd/>
              <a:tailEnd type="triangle" w="med" len="med"/>
            </a:ln>
            <a:extLst>
              <a:ext uri="{909E8E84-426E-40dd-AFC4-6F175D3DCCD1}">
                <a14:hiddenFill xmlns="" xmlns:a14="http://schemas.microsoft.com/office/drawing/2010/main">
                  <a:noFill/>
                </a14:hiddenFill>
              </a:ext>
            </a:extLst>
          </p:spPr>
        </p:cxnSp>
        <p:sp>
          <p:nvSpPr>
            <p:cNvPr id="48" name="Rectangle 287"/>
            <p:cNvSpPr>
              <a:spLocks noChangeArrowheads="1"/>
            </p:cNvSpPr>
            <p:nvPr/>
          </p:nvSpPr>
          <p:spPr bwMode="auto">
            <a:xfrm>
              <a:off x="3760" y="3149"/>
              <a:ext cx="335" cy="4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cxnSp>
          <p:nvCxnSpPr>
            <p:cNvPr id="49" name="AutoShape 288"/>
            <p:cNvCxnSpPr>
              <a:cxnSpLocks noChangeShapeType="1"/>
              <a:stCxn id="45" idx="2"/>
              <a:endCxn id="48" idx="1"/>
            </p:cNvCxnSpPr>
            <p:nvPr/>
          </p:nvCxnSpPr>
          <p:spPr bwMode="auto">
            <a:xfrm rot="16200000" flipH="1">
              <a:off x="1593" y="1211"/>
              <a:ext cx="2277" cy="2056"/>
            </a:xfrm>
            <a:prstGeom prst="bentConnector2">
              <a:avLst/>
            </a:prstGeom>
            <a:noFill/>
            <a:ln w="9525">
              <a:solidFill>
                <a:srgbClr val="000000"/>
              </a:solidFill>
              <a:miter lim="800000"/>
              <a:headEnd/>
              <a:tailEnd type="triangle" w="med" len="med"/>
            </a:ln>
            <a:extLst>
              <a:ext uri="{909E8E84-426E-40dd-AFC4-6F175D3DCCD1}">
                <a14:hiddenFill xmlns="" xmlns:a14="http://schemas.microsoft.com/office/drawing/2010/main">
                  <a:noFill/>
                </a14:hiddenFill>
              </a:ext>
            </a:extLst>
          </p:spPr>
        </p:cxnSp>
        <p:sp>
          <p:nvSpPr>
            <p:cNvPr id="50" name="Text Box 289"/>
            <p:cNvSpPr txBox="1">
              <a:spLocks noChangeArrowheads="1"/>
            </p:cNvSpPr>
            <p:nvPr/>
          </p:nvSpPr>
          <p:spPr bwMode="auto">
            <a:xfrm>
              <a:off x="1584" y="2959"/>
              <a:ext cx="2546"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(chunk handle, byte range)</a:t>
              </a:r>
              <a:endParaRPr lang="zh-CN" sz="1200" kern="100">
                <a:effectLst/>
                <a:latin typeface="Calibri"/>
                <a:ea typeface="宋体"/>
                <a:cs typeface="Times New Roman"/>
              </a:endParaRPr>
            </a:p>
          </p:txBody>
        </p:sp>
        <p:sp>
          <p:nvSpPr>
            <p:cNvPr id="51" name="Text Box 290"/>
            <p:cNvSpPr txBox="1">
              <a:spLocks noChangeArrowheads="1"/>
            </p:cNvSpPr>
            <p:nvPr/>
          </p:nvSpPr>
          <p:spPr bwMode="auto">
            <a:xfrm>
              <a:off x="1463" y="3725"/>
              <a:ext cx="2213"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chunk data</a:t>
              </a:r>
              <a:endParaRPr lang="zh-CN" sz="1200" kern="100">
                <a:effectLst/>
                <a:latin typeface="Calibri"/>
                <a:ea typeface="宋体"/>
                <a:cs typeface="Times New Roman"/>
              </a:endParaRPr>
            </a:p>
          </p:txBody>
        </p:sp>
        <p:cxnSp>
          <p:nvCxnSpPr>
            <p:cNvPr id="52" name="AutoShape 291"/>
            <p:cNvCxnSpPr>
              <a:cxnSpLocks noChangeShapeType="1"/>
            </p:cNvCxnSpPr>
            <p:nvPr/>
          </p:nvCxnSpPr>
          <p:spPr bwMode="auto">
            <a:xfrm>
              <a:off x="3837" y="4361"/>
              <a:ext cx="1" cy="795"/>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53" name="AutoShape 292"/>
            <p:cNvCxnSpPr>
              <a:cxnSpLocks noChangeShapeType="1"/>
            </p:cNvCxnSpPr>
            <p:nvPr/>
          </p:nvCxnSpPr>
          <p:spPr bwMode="auto">
            <a:xfrm>
              <a:off x="3837" y="5156"/>
              <a:ext cx="115" cy="1"/>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54" name="AutoShape 293"/>
            <p:cNvCxnSpPr>
              <a:cxnSpLocks noChangeShapeType="1"/>
            </p:cNvCxnSpPr>
            <p:nvPr/>
          </p:nvCxnSpPr>
          <p:spPr bwMode="auto">
            <a:xfrm>
              <a:off x="4461" y="4359"/>
              <a:ext cx="1" cy="795"/>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55" name="AutoShape 294"/>
            <p:cNvCxnSpPr>
              <a:cxnSpLocks noChangeShapeType="1"/>
            </p:cNvCxnSpPr>
            <p:nvPr/>
          </p:nvCxnSpPr>
          <p:spPr bwMode="auto">
            <a:xfrm>
              <a:off x="4461" y="5154"/>
              <a:ext cx="115" cy="1"/>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sp>
          <p:nvSpPr>
            <p:cNvPr id="56" name="Text Box 295"/>
            <p:cNvSpPr txBox="1">
              <a:spLocks noChangeArrowheads="1"/>
            </p:cNvSpPr>
            <p:nvPr/>
          </p:nvSpPr>
          <p:spPr bwMode="auto">
            <a:xfrm>
              <a:off x="5015" y="4889"/>
              <a:ext cx="940"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sp>
          <p:nvSpPr>
            <p:cNvPr id="57" name="AutoShape 296"/>
            <p:cNvSpPr>
              <a:spLocks noChangeArrowheads="1"/>
            </p:cNvSpPr>
            <p:nvPr/>
          </p:nvSpPr>
          <p:spPr bwMode="auto">
            <a:xfrm>
              <a:off x="6566" y="4898"/>
              <a:ext cx="392" cy="484"/>
            </a:xfrm>
            <a:prstGeom prst="can">
              <a:avLst>
                <a:gd name="adj" fmla="val 30867"/>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58" name="AutoShape 297"/>
            <p:cNvSpPr>
              <a:spLocks noChangeArrowheads="1"/>
            </p:cNvSpPr>
            <p:nvPr/>
          </p:nvSpPr>
          <p:spPr bwMode="auto">
            <a:xfrm>
              <a:off x="7185" y="4897"/>
              <a:ext cx="392" cy="485"/>
            </a:xfrm>
            <a:prstGeom prst="can">
              <a:avLst>
                <a:gd name="adj" fmla="val 30931"/>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cxnSp>
          <p:nvCxnSpPr>
            <p:cNvPr id="59" name="AutoShape 298"/>
            <p:cNvCxnSpPr>
              <a:cxnSpLocks noChangeShapeType="1"/>
            </p:cNvCxnSpPr>
            <p:nvPr/>
          </p:nvCxnSpPr>
          <p:spPr bwMode="auto">
            <a:xfrm>
              <a:off x="6441" y="4360"/>
              <a:ext cx="1" cy="795"/>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60" name="AutoShape 299"/>
            <p:cNvCxnSpPr>
              <a:cxnSpLocks noChangeShapeType="1"/>
            </p:cNvCxnSpPr>
            <p:nvPr/>
          </p:nvCxnSpPr>
          <p:spPr bwMode="auto">
            <a:xfrm>
              <a:off x="6441" y="5155"/>
              <a:ext cx="115" cy="1"/>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61" name="AutoShape 300"/>
            <p:cNvCxnSpPr>
              <a:cxnSpLocks noChangeShapeType="1"/>
            </p:cNvCxnSpPr>
            <p:nvPr/>
          </p:nvCxnSpPr>
          <p:spPr bwMode="auto">
            <a:xfrm>
              <a:off x="7065" y="4358"/>
              <a:ext cx="1" cy="795"/>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cxnSp>
          <p:nvCxnSpPr>
            <p:cNvPr id="62" name="AutoShape 301"/>
            <p:cNvCxnSpPr>
              <a:cxnSpLocks noChangeShapeType="1"/>
            </p:cNvCxnSpPr>
            <p:nvPr/>
          </p:nvCxnSpPr>
          <p:spPr bwMode="auto">
            <a:xfrm>
              <a:off x="7065" y="5153"/>
              <a:ext cx="115" cy="1"/>
            </a:xfrm>
            <a:prstGeom prst="straightConnector1">
              <a:avLst/>
            </a:prstGeom>
            <a:noFill/>
            <a:ln w="9525">
              <a:solidFill>
                <a:srgbClr val="000000"/>
              </a:solidFill>
              <a:round/>
              <a:headEnd/>
              <a:tailEnd/>
            </a:ln>
            <a:extLst>
              <a:ext uri="{909E8E84-426E-40dd-AFC4-6F175D3DCCD1}">
                <a14:hiddenFill xmlns="" xmlns:a14="http://schemas.microsoft.com/office/drawing/2010/main">
                  <a:noFill/>
                </a14:hiddenFill>
              </a:ext>
            </a:extLst>
          </p:spPr>
        </p:cxnSp>
        <p:sp>
          <p:nvSpPr>
            <p:cNvPr id="63" name="Text Box 302"/>
            <p:cNvSpPr txBox="1">
              <a:spLocks noChangeArrowheads="1"/>
            </p:cNvSpPr>
            <p:nvPr/>
          </p:nvSpPr>
          <p:spPr bwMode="auto">
            <a:xfrm>
              <a:off x="7619" y="4888"/>
              <a:ext cx="940"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cxnSp>
          <p:nvCxnSpPr>
            <p:cNvPr id="64" name="AutoShape 303"/>
            <p:cNvCxnSpPr>
              <a:cxnSpLocks noChangeShapeType="1"/>
            </p:cNvCxnSpPr>
            <p:nvPr/>
          </p:nvCxnSpPr>
          <p:spPr bwMode="auto">
            <a:xfrm>
              <a:off x="8168" y="1534"/>
              <a:ext cx="933" cy="0"/>
            </a:xfrm>
            <a:prstGeom prst="straightConnector1">
              <a:avLst/>
            </a:prstGeom>
            <a:noFill/>
            <a:ln w="38100">
              <a:solidFill>
                <a:srgbClr val="000000"/>
              </a:solidFill>
              <a:round/>
              <a:headEnd/>
              <a:tailEnd type="triangle" w="med" len="med"/>
            </a:ln>
            <a:extLst>
              <a:ext uri="{909E8E84-426E-40dd-AFC4-6F175D3DCCD1}">
                <a14:hiddenFill xmlns="" xmlns:a14="http://schemas.microsoft.com/office/drawing/2010/main">
                  <a:noFill/>
                </a14:hiddenFill>
              </a:ext>
            </a:extLst>
          </p:spPr>
        </p:cxnSp>
        <p:cxnSp>
          <p:nvCxnSpPr>
            <p:cNvPr id="65" name="AutoShape 304"/>
            <p:cNvCxnSpPr>
              <a:cxnSpLocks noChangeShapeType="1"/>
            </p:cNvCxnSpPr>
            <p:nvPr/>
          </p:nvCxnSpPr>
          <p:spPr bwMode="auto">
            <a:xfrm>
              <a:off x="8168" y="2244"/>
              <a:ext cx="933" cy="1"/>
            </a:xfrm>
            <a:prstGeom prst="straightConnector1">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cxnSp>
        <p:sp>
          <p:nvSpPr>
            <p:cNvPr id="66" name="Text Box 305"/>
            <p:cNvSpPr txBox="1">
              <a:spLocks noChangeArrowheads="1"/>
            </p:cNvSpPr>
            <p:nvPr/>
          </p:nvSpPr>
          <p:spPr bwMode="auto">
            <a:xfrm>
              <a:off x="7995" y="895"/>
              <a:ext cx="1360" cy="4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Legend:</a:t>
              </a:r>
              <a:endParaRPr lang="zh-CN" sz="1200" kern="100">
                <a:effectLst/>
                <a:latin typeface="Calibri"/>
                <a:ea typeface="宋体"/>
                <a:cs typeface="Times New Roman"/>
              </a:endParaRPr>
            </a:p>
          </p:txBody>
        </p:sp>
        <p:sp>
          <p:nvSpPr>
            <p:cNvPr id="67" name="Text Box 306"/>
            <p:cNvSpPr txBox="1">
              <a:spLocks noChangeArrowheads="1"/>
            </p:cNvSpPr>
            <p:nvPr/>
          </p:nvSpPr>
          <p:spPr bwMode="auto">
            <a:xfrm>
              <a:off x="8123" y="1660"/>
              <a:ext cx="1394"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Data messages</a:t>
              </a:r>
              <a:endParaRPr lang="zh-CN" sz="1200" kern="100">
                <a:effectLst/>
                <a:latin typeface="Calibri"/>
                <a:ea typeface="宋体"/>
                <a:cs typeface="Times New Roman"/>
              </a:endParaRPr>
            </a:p>
          </p:txBody>
        </p:sp>
        <p:sp>
          <p:nvSpPr>
            <p:cNvPr id="68" name="Text Box 307"/>
            <p:cNvSpPr txBox="1">
              <a:spLocks noChangeArrowheads="1"/>
            </p:cNvSpPr>
            <p:nvPr/>
          </p:nvSpPr>
          <p:spPr bwMode="auto">
            <a:xfrm>
              <a:off x="8038" y="2351"/>
              <a:ext cx="1726" cy="4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dirty="0">
                  <a:effectLst/>
                  <a:latin typeface="Calibri"/>
                  <a:ea typeface="宋体"/>
                  <a:cs typeface="Times New Roman"/>
                </a:rPr>
                <a:t>Control messages</a:t>
              </a:r>
              <a:endParaRPr lang="zh-CN" sz="1200" kern="100" dirty="0">
                <a:effectLst/>
                <a:latin typeface="Calibri"/>
                <a:ea typeface="宋体"/>
                <a:cs typeface="Times New Roman"/>
              </a:endParaRPr>
            </a:p>
          </p:txBody>
        </p:sp>
      </p:grpSp>
    </p:spTree>
    <p:extLst>
      <p:ext uri="{BB962C8B-B14F-4D97-AF65-F5344CB8AC3E}">
        <p14:creationId xmlns:p14="http://schemas.microsoft.com/office/powerpoint/2010/main" val="34054885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FUSE</a:t>
            </a:r>
            <a:endParaRPr lang="zh-CN" altLang="en-US" dirty="0"/>
          </a:p>
        </p:txBody>
      </p:sp>
      <p:sp>
        <p:nvSpPr>
          <p:cNvPr id="3" name="内容占位符 2"/>
          <p:cNvSpPr>
            <a:spLocks noGrp="1"/>
          </p:cNvSpPr>
          <p:nvPr>
            <p:ph idx="1"/>
          </p:nvPr>
        </p:nvSpPr>
        <p:spPr/>
        <p:txBody>
          <a:bodyPr/>
          <a:lstStyle/>
          <a:p>
            <a:r>
              <a:rPr lang="en-US" altLang="zh-CN" dirty="0"/>
              <a:t>File System in User Space</a:t>
            </a:r>
          </a:p>
          <a:p>
            <a:endParaRPr lang="zh-CN" altLang="en-US" dirty="0"/>
          </a:p>
        </p:txBody>
      </p:sp>
      <p:sp>
        <p:nvSpPr>
          <p:cNvPr id="4" name="日期占位符 3"/>
          <p:cNvSpPr>
            <a:spLocks noGrp="1"/>
          </p:cNvSpPr>
          <p:nvPr>
            <p:ph type="dt" sz="half" idx="10"/>
          </p:nvPr>
        </p:nvSpPr>
        <p:spPr/>
        <p:txBody>
          <a:bodyPr/>
          <a:lstStyle/>
          <a:p>
            <a:fld id="{FFB22A93-30DC-EB47-9E8E-A82F7CF684DB}"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57</a:t>
            </a:fld>
            <a:endParaRPr lang="zh-CN" altLang="en-US"/>
          </a:p>
        </p:txBody>
      </p:sp>
      <p:sp>
        <p:nvSpPr>
          <p:cNvPr id="7" name="AutoShape 2" descr="FUSE structure"/>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24"/>
          <p:cNvGrpSpPr/>
          <p:nvPr/>
        </p:nvGrpSpPr>
        <p:grpSpPr>
          <a:xfrm>
            <a:off x="1838691" y="2095827"/>
            <a:ext cx="4876007" cy="4142728"/>
            <a:chOff x="4470426" y="3071810"/>
            <a:chExt cx="4102102" cy="3143272"/>
          </a:xfrm>
        </p:grpSpPr>
        <p:sp>
          <p:nvSpPr>
            <p:cNvPr id="10" name="AutoShape 5"/>
            <p:cNvSpPr>
              <a:spLocks noChangeArrowheads="1"/>
            </p:cNvSpPr>
            <p:nvPr/>
          </p:nvSpPr>
          <p:spPr bwMode="auto">
            <a:xfrm>
              <a:off x="5746787" y="3071810"/>
              <a:ext cx="1199574" cy="254607"/>
            </a:xfrm>
            <a:prstGeom prst="roundRect">
              <a:avLst>
                <a:gd name="adj" fmla="val 16667"/>
              </a:avLst>
            </a:prstGeom>
            <a:noFill/>
            <a:ln w="3175">
              <a:solidFill>
                <a:schemeClr val="tx1"/>
              </a:solidFill>
              <a:round/>
              <a:headEnd/>
              <a:tailEnd/>
            </a:ln>
            <a:effectLst/>
          </p:spPr>
          <p:txBody>
            <a:bodyPr wrap="none" anchor="ctr"/>
            <a:lstStyle/>
            <a:p>
              <a:r>
                <a:rPr lang="en-US" altLang="zh-CN" sz="1400" dirty="0">
                  <a:latin typeface="+mj-lt"/>
                  <a:cs typeface="Arial" pitchFamily="34" charset="0"/>
                </a:rPr>
                <a:t>User app</a:t>
              </a:r>
            </a:p>
          </p:txBody>
        </p:sp>
        <p:sp>
          <p:nvSpPr>
            <p:cNvPr id="12" name="AutoShape 7"/>
            <p:cNvSpPr>
              <a:spLocks noChangeArrowheads="1"/>
            </p:cNvSpPr>
            <p:nvPr/>
          </p:nvSpPr>
          <p:spPr bwMode="auto">
            <a:xfrm>
              <a:off x="5746787" y="4005992"/>
              <a:ext cx="1199574" cy="254607"/>
            </a:xfrm>
            <a:prstGeom prst="roundRect">
              <a:avLst>
                <a:gd name="adj" fmla="val 16667"/>
              </a:avLst>
            </a:prstGeom>
            <a:noFill/>
            <a:ln w="3175">
              <a:solidFill>
                <a:schemeClr val="tx1"/>
              </a:solidFill>
              <a:round/>
              <a:headEnd/>
              <a:tailEnd/>
            </a:ln>
            <a:effectLst/>
          </p:spPr>
          <p:txBody>
            <a:bodyPr wrap="none" anchor="ctr"/>
            <a:lstStyle/>
            <a:p>
              <a:r>
                <a:rPr lang="en-US" altLang="zh-CN" sz="1400">
                  <a:latin typeface="+mj-lt"/>
                  <a:cs typeface="Arial" pitchFamily="34" charset="0"/>
                </a:rPr>
                <a:t>glibc</a:t>
              </a:r>
            </a:p>
          </p:txBody>
        </p:sp>
        <p:sp>
          <p:nvSpPr>
            <p:cNvPr id="13" name="AutoShape 8"/>
            <p:cNvSpPr>
              <a:spLocks noChangeArrowheads="1"/>
            </p:cNvSpPr>
            <p:nvPr/>
          </p:nvSpPr>
          <p:spPr bwMode="auto">
            <a:xfrm>
              <a:off x="7372953" y="3071810"/>
              <a:ext cx="1199575" cy="254607"/>
            </a:xfrm>
            <a:prstGeom prst="roundRect">
              <a:avLst>
                <a:gd name="adj" fmla="val 16667"/>
              </a:avLst>
            </a:prstGeom>
            <a:ln>
              <a:headEnd/>
              <a:tailEnd/>
            </a:ln>
          </p:spPr>
          <p:style>
            <a:lnRef idx="3">
              <a:schemeClr val="lt1"/>
            </a:lnRef>
            <a:fillRef idx="1">
              <a:schemeClr val="accent1"/>
            </a:fillRef>
            <a:effectRef idx="1">
              <a:schemeClr val="accent1"/>
            </a:effectRef>
            <a:fontRef idx="minor">
              <a:schemeClr val="lt1"/>
            </a:fontRef>
          </p:style>
          <p:txBody>
            <a:bodyPr wrap="none" anchor="ctr"/>
            <a:lstStyle/>
            <a:p>
              <a:pPr algn="r"/>
              <a:r>
                <a:rPr lang="en-US" altLang="zh-CN" sz="1400" dirty="0" err="1">
                  <a:latin typeface="+mj-lt"/>
                  <a:cs typeface="Arial" pitchFamily="34" charset="0"/>
                </a:rPr>
                <a:t>userfs</a:t>
              </a:r>
              <a:endParaRPr lang="en-US" altLang="zh-CN" sz="1400" dirty="0">
                <a:latin typeface="+mj-lt"/>
                <a:cs typeface="Arial" pitchFamily="34" charset="0"/>
              </a:endParaRPr>
            </a:p>
          </p:txBody>
        </p:sp>
        <p:sp>
          <p:nvSpPr>
            <p:cNvPr id="14" name="AutoShape 9"/>
            <p:cNvSpPr>
              <a:spLocks noChangeArrowheads="1"/>
            </p:cNvSpPr>
            <p:nvPr/>
          </p:nvSpPr>
          <p:spPr bwMode="auto">
            <a:xfrm>
              <a:off x="7372953" y="3581024"/>
              <a:ext cx="1199575" cy="254607"/>
            </a:xfrm>
            <a:prstGeom prst="roundRect">
              <a:avLst>
                <a:gd name="adj" fmla="val 16667"/>
              </a:avLst>
            </a:prstGeom>
            <a:noFill/>
            <a:ln w="3175">
              <a:solidFill>
                <a:schemeClr val="tx1"/>
              </a:solidFill>
              <a:round/>
              <a:headEnd/>
              <a:tailEnd/>
            </a:ln>
            <a:effectLst/>
          </p:spPr>
          <p:txBody>
            <a:bodyPr wrap="none" anchor="ctr"/>
            <a:lstStyle/>
            <a:p>
              <a:pPr algn="r"/>
              <a:r>
                <a:rPr lang="en-US" altLang="zh-CN" sz="1400">
                  <a:latin typeface="+mj-lt"/>
                  <a:cs typeface="Arial" pitchFamily="34" charset="0"/>
                </a:rPr>
                <a:t>libfuse</a:t>
              </a:r>
            </a:p>
          </p:txBody>
        </p:sp>
        <p:sp>
          <p:nvSpPr>
            <p:cNvPr id="15" name="AutoShape 10"/>
            <p:cNvSpPr>
              <a:spLocks noChangeArrowheads="1"/>
            </p:cNvSpPr>
            <p:nvPr/>
          </p:nvSpPr>
          <p:spPr bwMode="auto">
            <a:xfrm>
              <a:off x="7372953" y="4005992"/>
              <a:ext cx="1199575" cy="254607"/>
            </a:xfrm>
            <a:prstGeom prst="roundRect">
              <a:avLst>
                <a:gd name="adj" fmla="val 16667"/>
              </a:avLst>
            </a:prstGeom>
            <a:noFill/>
            <a:ln w="3175">
              <a:solidFill>
                <a:schemeClr val="tx1"/>
              </a:solidFill>
              <a:round/>
              <a:headEnd/>
              <a:tailEnd/>
            </a:ln>
            <a:effectLst/>
          </p:spPr>
          <p:txBody>
            <a:bodyPr wrap="none" anchor="ctr"/>
            <a:lstStyle/>
            <a:p>
              <a:pPr algn="r"/>
              <a:r>
                <a:rPr lang="en-US" altLang="zh-CN" sz="1400">
                  <a:latin typeface="+mj-lt"/>
                  <a:cs typeface="Arial" pitchFamily="34" charset="0"/>
                </a:rPr>
                <a:t>glibc</a:t>
              </a:r>
            </a:p>
          </p:txBody>
        </p:sp>
        <p:sp>
          <p:nvSpPr>
            <p:cNvPr id="16" name="AutoShape 11"/>
            <p:cNvSpPr>
              <a:spLocks noChangeArrowheads="1"/>
            </p:cNvSpPr>
            <p:nvPr/>
          </p:nvSpPr>
          <p:spPr bwMode="auto">
            <a:xfrm>
              <a:off x="5746787" y="4771686"/>
              <a:ext cx="1199574" cy="1443396"/>
            </a:xfrm>
            <a:prstGeom prst="roundRect">
              <a:avLst>
                <a:gd name="adj" fmla="val 7090"/>
              </a:avLst>
            </a:prstGeom>
            <a:noFill/>
            <a:ln w="3175">
              <a:solidFill>
                <a:schemeClr val="tx1"/>
              </a:solidFill>
              <a:round/>
              <a:headEnd/>
              <a:tailEnd/>
            </a:ln>
            <a:effectLst/>
          </p:spPr>
          <p:txBody>
            <a:bodyPr wrap="none" anchor="ctr"/>
            <a:lstStyle/>
            <a:p>
              <a:pPr algn="ctr"/>
              <a:r>
                <a:rPr lang="en-US" altLang="zh-CN" sz="1400">
                  <a:latin typeface="+mj-lt"/>
                  <a:cs typeface="Arial" pitchFamily="34" charset="0"/>
                </a:rPr>
                <a:t>VFS</a:t>
              </a:r>
            </a:p>
          </p:txBody>
        </p:sp>
        <p:sp>
          <p:nvSpPr>
            <p:cNvPr id="17" name="AutoShape 12"/>
            <p:cNvSpPr>
              <a:spLocks noChangeArrowheads="1"/>
            </p:cNvSpPr>
            <p:nvPr/>
          </p:nvSpPr>
          <p:spPr bwMode="auto">
            <a:xfrm>
              <a:off x="7372953" y="4857803"/>
              <a:ext cx="1199575" cy="932311"/>
            </a:xfrm>
            <a:prstGeom prst="roundRect">
              <a:avLst>
                <a:gd name="adj" fmla="val 4650"/>
              </a:avLst>
            </a:prstGeom>
            <a:noFill/>
            <a:ln w="3175">
              <a:solidFill>
                <a:schemeClr val="tx1"/>
              </a:solidFill>
              <a:round/>
              <a:headEnd/>
              <a:tailEnd/>
            </a:ln>
            <a:effectLst/>
          </p:spPr>
          <p:txBody>
            <a:bodyPr wrap="none" tIns="334800" bIns="0" anchor="ctr"/>
            <a:lstStyle/>
            <a:p>
              <a:pPr algn="ctr"/>
              <a:r>
                <a:rPr lang="en-US" altLang="zh-CN" sz="1400" dirty="0">
                  <a:latin typeface="+mj-lt"/>
                  <a:cs typeface="Arial" pitchFamily="34" charset="0"/>
                </a:rPr>
                <a:t>FUSE</a:t>
              </a:r>
            </a:p>
          </p:txBody>
        </p:sp>
        <p:sp>
          <p:nvSpPr>
            <p:cNvPr id="18" name="AutoShape 13"/>
            <p:cNvSpPr>
              <a:spLocks noChangeArrowheads="1"/>
            </p:cNvSpPr>
            <p:nvPr/>
          </p:nvSpPr>
          <p:spPr bwMode="auto">
            <a:xfrm>
              <a:off x="7372953" y="5960475"/>
              <a:ext cx="1199575" cy="254607"/>
            </a:xfrm>
            <a:prstGeom prst="roundRect">
              <a:avLst>
                <a:gd name="adj" fmla="val 16667"/>
              </a:avLst>
            </a:prstGeom>
            <a:noFill/>
            <a:ln w="3175">
              <a:solidFill>
                <a:schemeClr val="tx1"/>
              </a:solidFill>
              <a:round/>
              <a:headEnd/>
              <a:tailEnd/>
            </a:ln>
            <a:effectLst/>
          </p:spPr>
          <p:txBody>
            <a:bodyPr wrap="none" anchor="ctr"/>
            <a:lstStyle/>
            <a:p>
              <a:pPr algn="ctr"/>
              <a:r>
                <a:rPr lang="en-US" altLang="zh-CN" sz="1400">
                  <a:latin typeface="+mj-lt"/>
                  <a:cs typeface="Arial" pitchFamily="34" charset="0"/>
                </a:rPr>
                <a:t>ext3</a:t>
              </a:r>
            </a:p>
          </p:txBody>
        </p:sp>
        <p:sp>
          <p:nvSpPr>
            <p:cNvPr id="19" name="Line 15"/>
            <p:cNvSpPr>
              <a:spLocks noChangeShapeType="1"/>
            </p:cNvSpPr>
            <p:nvPr/>
          </p:nvSpPr>
          <p:spPr bwMode="auto">
            <a:xfrm>
              <a:off x="4470426" y="4601323"/>
              <a:ext cx="4064562" cy="0"/>
            </a:xfrm>
            <a:prstGeom prst="line">
              <a:avLst/>
            </a:prstGeom>
            <a:noFill/>
            <a:ln w="3175">
              <a:solidFill>
                <a:schemeClr val="tx1"/>
              </a:solidFill>
              <a:prstDash val="dashDot"/>
              <a:round/>
              <a:headEnd/>
              <a:tailEnd/>
            </a:ln>
            <a:effectLst/>
          </p:spPr>
          <p:txBody>
            <a:bodyPr/>
            <a:lstStyle/>
            <a:p>
              <a:endParaRPr lang="zh-CN" altLang="en-US" sz="1400">
                <a:latin typeface="+mj-lt"/>
                <a:cs typeface="Arial" pitchFamily="34" charset="0"/>
              </a:endParaRPr>
            </a:p>
          </p:txBody>
        </p:sp>
        <p:cxnSp>
          <p:nvCxnSpPr>
            <p:cNvPr id="20" name="AutoShape 17"/>
            <p:cNvCxnSpPr>
              <a:cxnSpLocks noChangeShapeType="1"/>
              <a:stCxn id="10" idx="2"/>
              <a:endCxn id="13" idx="2"/>
            </p:cNvCxnSpPr>
            <p:nvPr/>
          </p:nvCxnSpPr>
          <p:spPr bwMode="auto">
            <a:xfrm rot="16200000" flipH="1">
              <a:off x="7159575" y="2514270"/>
              <a:ext cx="1872" cy="1626166"/>
            </a:xfrm>
            <a:prstGeom prst="bentConnector3">
              <a:avLst>
                <a:gd name="adj1" fmla="val 102500000"/>
              </a:avLst>
            </a:prstGeom>
            <a:noFill/>
            <a:ln w="3175">
              <a:solidFill>
                <a:schemeClr val="tx1"/>
              </a:solidFill>
              <a:miter lim="800000"/>
              <a:headEnd/>
              <a:tailEnd type="triangle" w="med" len="med"/>
            </a:ln>
            <a:effectLst/>
          </p:spPr>
        </p:cxnSp>
        <p:sp>
          <p:nvSpPr>
            <p:cNvPr id="21" name="Line 19"/>
            <p:cNvSpPr>
              <a:spLocks noChangeShapeType="1"/>
            </p:cNvSpPr>
            <p:nvPr/>
          </p:nvSpPr>
          <p:spPr bwMode="auto">
            <a:xfrm>
              <a:off x="7681805" y="3326417"/>
              <a:ext cx="0" cy="1699876"/>
            </a:xfrm>
            <a:prstGeom prst="line">
              <a:avLst/>
            </a:prstGeom>
            <a:noFill/>
            <a:ln w="3175">
              <a:solidFill>
                <a:schemeClr val="tx1"/>
              </a:solidFill>
              <a:round/>
              <a:headEnd/>
              <a:tailEnd/>
            </a:ln>
            <a:effectLst/>
          </p:spPr>
          <p:txBody>
            <a:bodyPr/>
            <a:lstStyle/>
            <a:p>
              <a:endParaRPr lang="zh-CN" altLang="en-US" sz="1400">
                <a:latin typeface="+mj-lt"/>
                <a:cs typeface="Arial" pitchFamily="34" charset="0"/>
              </a:endParaRPr>
            </a:p>
          </p:txBody>
        </p:sp>
        <p:sp>
          <p:nvSpPr>
            <p:cNvPr id="22" name="Line 20"/>
            <p:cNvSpPr>
              <a:spLocks noChangeShapeType="1"/>
            </p:cNvSpPr>
            <p:nvPr/>
          </p:nvSpPr>
          <p:spPr bwMode="auto">
            <a:xfrm flipH="1">
              <a:off x="6675050" y="5026293"/>
              <a:ext cx="1006755" cy="0"/>
            </a:xfrm>
            <a:prstGeom prst="line">
              <a:avLst/>
            </a:prstGeom>
            <a:noFill/>
            <a:ln w="3175">
              <a:solidFill>
                <a:schemeClr val="tx1"/>
              </a:solidFill>
              <a:round/>
              <a:headEnd/>
              <a:tailEnd/>
            </a:ln>
            <a:effectLst/>
          </p:spPr>
          <p:txBody>
            <a:bodyPr/>
            <a:lstStyle/>
            <a:p>
              <a:endParaRPr lang="zh-CN" altLang="en-US" sz="1400">
                <a:latin typeface="+mj-lt"/>
                <a:cs typeface="Arial" pitchFamily="34" charset="0"/>
              </a:endParaRPr>
            </a:p>
          </p:txBody>
        </p:sp>
        <p:sp>
          <p:nvSpPr>
            <p:cNvPr id="23" name="Line 21"/>
            <p:cNvSpPr>
              <a:spLocks noChangeShapeType="1"/>
            </p:cNvSpPr>
            <p:nvPr/>
          </p:nvSpPr>
          <p:spPr bwMode="auto">
            <a:xfrm flipV="1">
              <a:off x="6675050" y="3326417"/>
              <a:ext cx="0" cy="1699876"/>
            </a:xfrm>
            <a:prstGeom prst="line">
              <a:avLst/>
            </a:prstGeom>
            <a:noFill/>
            <a:ln w="3175">
              <a:solidFill>
                <a:schemeClr val="tx1"/>
              </a:solidFill>
              <a:round/>
              <a:headEnd/>
              <a:tailEnd type="triangle" w="med" len="med"/>
            </a:ln>
            <a:effectLst/>
          </p:spPr>
          <p:txBody>
            <a:bodyPr/>
            <a:lstStyle/>
            <a:p>
              <a:endParaRPr lang="zh-CN" altLang="en-US" sz="1400">
                <a:latin typeface="+mj-lt"/>
                <a:cs typeface="Arial" pitchFamily="34" charset="0"/>
              </a:endParaRPr>
            </a:p>
          </p:txBody>
        </p:sp>
        <p:sp>
          <p:nvSpPr>
            <p:cNvPr id="24" name="Arc 22"/>
            <p:cNvSpPr>
              <a:spLocks/>
            </p:cNvSpPr>
            <p:nvPr/>
          </p:nvSpPr>
          <p:spPr bwMode="auto">
            <a:xfrm rot="10535064" flipH="1" flipV="1">
              <a:off x="7679614" y="3189645"/>
              <a:ext cx="285306" cy="142453"/>
            </a:xfrm>
            <a:custGeom>
              <a:avLst/>
              <a:gdLst>
                <a:gd name="G0" fmla="+- 21600 0 0"/>
                <a:gd name="G1" fmla="+- 21600 0 0"/>
                <a:gd name="G2" fmla="+- 21600 0 0"/>
                <a:gd name="T0" fmla="*/ 51 w 43200"/>
                <a:gd name="T1" fmla="*/ 23080 h 23080"/>
                <a:gd name="T2" fmla="*/ 43200 w 43200"/>
                <a:gd name="T3" fmla="*/ 21600 h 23080"/>
                <a:gd name="T4" fmla="*/ 21600 w 43200"/>
                <a:gd name="T5" fmla="*/ 21600 h 23080"/>
              </a:gdLst>
              <a:ahLst/>
              <a:cxnLst>
                <a:cxn ang="0">
                  <a:pos x="T0" y="T1"/>
                </a:cxn>
                <a:cxn ang="0">
                  <a:pos x="T2" y="T3"/>
                </a:cxn>
                <a:cxn ang="0">
                  <a:pos x="T4" y="T5"/>
                </a:cxn>
              </a:cxnLst>
              <a:rect l="0" t="0" r="r" b="b"/>
              <a:pathLst>
                <a:path w="43200" h="23080" fill="none" extrusionOk="0">
                  <a:moveTo>
                    <a:pt x="50" y="23080"/>
                  </a:moveTo>
                  <a:cubicBezTo>
                    <a:pt x="16" y="22587"/>
                    <a:pt x="0" y="22093"/>
                    <a:pt x="0" y="21600"/>
                  </a:cubicBezTo>
                  <a:cubicBezTo>
                    <a:pt x="0" y="9670"/>
                    <a:pt x="9670" y="0"/>
                    <a:pt x="21600" y="0"/>
                  </a:cubicBezTo>
                  <a:cubicBezTo>
                    <a:pt x="33529" y="-1"/>
                    <a:pt x="43199" y="9670"/>
                    <a:pt x="43200" y="21599"/>
                  </a:cubicBezTo>
                </a:path>
                <a:path w="43200" h="23080" stroke="0" extrusionOk="0">
                  <a:moveTo>
                    <a:pt x="50" y="23080"/>
                  </a:moveTo>
                  <a:cubicBezTo>
                    <a:pt x="16" y="22587"/>
                    <a:pt x="0" y="22093"/>
                    <a:pt x="0" y="21600"/>
                  </a:cubicBezTo>
                  <a:cubicBezTo>
                    <a:pt x="0" y="9670"/>
                    <a:pt x="9670" y="0"/>
                    <a:pt x="21600" y="0"/>
                  </a:cubicBezTo>
                  <a:cubicBezTo>
                    <a:pt x="33529" y="-1"/>
                    <a:pt x="43199" y="9670"/>
                    <a:pt x="43200" y="21599"/>
                  </a:cubicBezTo>
                  <a:lnTo>
                    <a:pt x="21600" y="21600"/>
                  </a:lnTo>
                  <a:close/>
                </a:path>
              </a:pathLst>
            </a:custGeom>
            <a:noFill/>
            <a:ln w="3175">
              <a:solidFill>
                <a:schemeClr val="tx1"/>
              </a:solidFill>
              <a:round/>
              <a:headEnd type="triangle" w="med" len="med"/>
              <a:tailEnd/>
            </a:ln>
            <a:effectLst/>
          </p:spPr>
          <p:txBody>
            <a:bodyPr wrap="none" anchor="ctr"/>
            <a:lstStyle/>
            <a:p>
              <a:endParaRPr lang="zh-CN" altLang="en-US" sz="1400">
                <a:latin typeface="+mj-lt"/>
                <a:cs typeface="Arial" pitchFamily="34" charset="0"/>
              </a:endParaRPr>
            </a:p>
          </p:txBody>
        </p:sp>
        <p:sp>
          <p:nvSpPr>
            <p:cNvPr id="25" name="Rectangle 23"/>
            <p:cNvSpPr>
              <a:spLocks noChangeArrowheads="1"/>
            </p:cNvSpPr>
            <p:nvPr/>
          </p:nvSpPr>
          <p:spPr bwMode="auto">
            <a:xfrm>
              <a:off x="4470426" y="4260599"/>
              <a:ext cx="982866" cy="254607"/>
            </a:xfrm>
            <a:prstGeom prst="rect">
              <a:avLst/>
            </a:prstGeom>
            <a:noFill/>
            <a:ln w="3175">
              <a:noFill/>
              <a:miter lim="800000"/>
              <a:headEnd/>
              <a:tailEnd/>
            </a:ln>
            <a:effectLst/>
          </p:spPr>
          <p:txBody>
            <a:bodyPr wrap="none" anchor="ctr"/>
            <a:lstStyle/>
            <a:p>
              <a:pPr algn="ctr"/>
              <a:r>
                <a:rPr lang="en-US" altLang="zh-CN" sz="1400" dirty="0">
                  <a:latin typeface="+mj-lt"/>
                  <a:cs typeface="Arial" pitchFamily="34" charset="0"/>
                </a:rPr>
                <a:t>User space</a:t>
              </a:r>
            </a:p>
          </p:txBody>
        </p:sp>
        <p:sp>
          <p:nvSpPr>
            <p:cNvPr id="26" name="Rectangle 24"/>
            <p:cNvSpPr>
              <a:spLocks noChangeArrowheads="1"/>
            </p:cNvSpPr>
            <p:nvPr/>
          </p:nvSpPr>
          <p:spPr bwMode="auto">
            <a:xfrm>
              <a:off x="4470426" y="4685569"/>
              <a:ext cx="982866" cy="254607"/>
            </a:xfrm>
            <a:prstGeom prst="rect">
              <a:avLst/>
            </a:prstGeom>
            <a:noFill/>
            <a:ln w="3175">
              <a:noFill/>
              <a:miter lim="800000"/>
              <a:headEnd/>
              <a:tailEnd/>
            </a:ln>
            <a:effectLst/>
          </p:spPr>
          <p:txBody>
            <a:bodyPr wrap="none" anchor="ctr"/>
            <a:lstStyle/>
            <a:p>
              <a:pPr algn="ctr"/>
              <a:r>
                <a:rPr lang="en-US" altLang="zh-CN" sz="1400" dirty="0">
                  <a:latin typeface="+mj-lt"/>
                  <a:cs typeface="Arial" pitchFamily="34" charset="0"/>
                </a:rPr>
                <a:t>Kernel space</a:t>
              </a:r>
            </a:p>
          </p:txBody>
        </p:sp>
      </p:grpSp>
    </p:spTree>
    <p:extLst>
      <p:ext uri="{BB962C8B-B14F-4D97-AF65-F5344CB8AC3E}">
        <p14:creationId xmlns:p14="http://schemas.microsoft.com/office/powerpoint/2010/main" val="18563949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参考</a:t>
            </a:r>
          </a:p>
        </p:txBody>
      </p:sp>
      <p:sp>
        <p:nvSpPr>
          <p:cNvPr id="3" name="内容占位符 2"/>
          <p:cNvSpPr>
            <a:spLocks noGrp="1"/>
          </p:cNvSpPr>
          <p:nvPr>
            <p:ph idx="1"/>
          </p:nvPr>
        </p:nvSpPr>
        <p:spPr/>
        <p:txBody>
          <a:bodyPr/>
          <a:lstStyle/>
          <a:p>
            <a:r>
              <a:rPr lang="en-US" altLang="zh-CN" dirty="0">
                <a:hlinkClick r:id="rId2"/>
              </a:rPr>
              <a:t>http://www.mec.ac.in/resources/notes/notes/ds/saf.htm</a:t>
            </a:r>
            <a:endParaRPr lang="en-US" altLang="zh-CN" dirty="0"/>
          </a:p>
          <a:p>
            <a:r>
              <a:rPr lang="en-US" altLang="zh-CN" dirty="0">
                <a:hlinkClick r:id="rId3"/>
              </a:rPr>
              <a:t>http://osm.cs.byu.edu/CS452/supplements/FileOrg.pdf</a:t>
            </a:r>
            <a:endParaRPr lang="en-US" altLang="zh-CN" dirty="0"/>
          </a:p>
          <a:p>
            <a:r>
              <a:rPr lang="en-US" altLang="zh-CN" dirty="0">
                <a:hlinkClick r:id="rId4"/>
              </a:rPr>
              <a:t>http://en.wikipedia.org/wiki/Rob_Pike</a:t>
            </a:r>
            <a:endParaRPr lang="en-US" altLang="zh-CN" dirty="0"/>
          </a:p>
          <a:p>
            <a:r>
              <a:rPr lang="en-US" altLang="zh-CN" dirty="0"/>
              <a:t>http://www.cyberciti.biz/tips/understanding-unixlinux-file-system-part-i.html</a:t>
            </a:r>
          </a:p>
          <a:p>
            <a:endParaRPr lang="zh-CN" altLang="en-US" dirty="0"/>
          </a:p>
        </p:txBody>
      </p:sp>
      <p:sp>
        <p:nvSpPr>
          <p:cNvPr id="4" name="日期占位符 3"/>
          <p:cNvSpPr>
            <a:spLocks noGrp="1"/>
          </p:cNvSpPr>
          <p:nvPr>
            <p:ph type="dt" sz="half" idx="10"/>
          </p:nvPr>
        </p:nvSpPr>
        <p:spPr/>
        <p:txBody>
          <a:bodyPr/>
          <a:lstStyle/>
          <a:p>
            <a:fld id="{CF6E657F-FAE9-B04A-A847-5EF840709346}" type="datetime5">
              <a:t>2020/12/16</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58</a:t>
            </a:fld>
            <a:endParaRPr lang="zh-CN" altLang="en-US"/>
          </a:p>
        </p:txBody>
      </p:sp>
    </p:spTree>
    <p:extLst>
      <p:ext uri="{BB962C8B-B14F-4D97-AF65-F5344CB8AC3E}">
        <p14:creationId xmlns:p14="http://schemas.microsoft.com/office/powerpoint/2010/main" val="2929256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p:txBody>
          <a:bodyPr/>
          <a:lstStyle/>
          <a:p>
            <a:r>
              <a:rPr lang="zh-CN" altLang="en-US" dirty="0"/>
              <a:t>空闲分区链表</a:t>
            </a:r>
          </a:p>
        </p:txBody>
      </p:sp>
      <p:sp>
        <p:nvSpPr>
          <p:cNvPr id="116739" name="Rectangle 3"/>
          <p:cNvSpPr>
            <a:spLocks noGrp="1" noChangeArrowheads="1"/>
          </p:cNvSpPr>
          <p:nvPr>
            <p:ph type="body" idx="1"/>
          </p:nvPr>
        </p:nvSpPr>
        <p:spPr/>
        <p:txBody>
          <a:bodyPr/>
          <a:lstStyle/>
          <a:p>
            <a:r>
              <a:rPr lang="zh-CN" altLang="en-US" dirty="0"/>
              <a:t>回收由许多离散小分区组成的文件时，小分区链接到空闲分区链表中需要很长时间（按照某种规则，大小或者位置）。</a:t>
            </a:r>
            <a:endParaRPr lang="en-US" altLang="zh-CN" dirty="0"/>
          </a:p>
          <a:p>
            <a:pPr lvl="1"/>
            <a:r>
              <a:rPr lang="zh-CN" altLang="en-US" dirty="0"/>
              <a:t>类比可变分区管理</a:t>
            </a:r>
            <a:endParaRPr lang="en-US" altLang="zh-CN" dirty="0"/>
          </a:p>
        </p:txBody>
      </p:sp>
      <p:sp>
        <p:nvSpPr>
          <p:cNvPr id="2" name="日期占位符 1"/>
          <p:cNvSpPr>
            <a:spLocks noGrp="1"/>
          </p:cNvSpPr>
          <p:nvPr>
            <p:ph type="dt" sz="half" idx="10"/>
          </p:nvPr>
        </p:nvSpPr>
        <p:spPr/>
        <p:txBody>
          <a:bodyPr/>
          <a:lstStyle/>
          <a:p>
            <a:fld id="{7785EA06-327E-D843-9FC0-88A8A2EE0980}"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6</a:t>
            </a:fld>
            <a:endParaRPr lang="zh-CN" altLang="en-US"/>
          </a:p>
        </p:txBody>
      </p:sp>
    </p:spTree>
    <p:extLst>
      <p:ext uri="{BB962C8B-B14F-4D97-AF65-F5344CB8AC3E}">
        <p14:creationId xmlns:p14="http://schemas.microsoft.com/office/powerpoint/2010/main" val="2399331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r>
              <a:rPr lang="zh-CN" altLang="en-US" dirty="0"/>
              <a:t>位示图</a:t>
            </a:r>
            <a:r>
              <a:rPr lang="en-US" altLang="zh-CN" dirty="0"/>
              <a:t>Bitmap</a:t>
            </a:r>
            <a:r>
              <a:rPr lang="zh-CN" altLang="en-US" dirty="0"/>
              <a:t> </a:t>
            </a:r>
          </a:p>
        </p:txBody>
      </p:sp>
      <p:sp>
        <p:nvSpPr>
          <p:cNvPr id="120835" name="Rectangle 3"/>
          <p:cNvSpPr>
            <a:spLocks noGrp="1" noChangeArrowheads="1"/>
          </p:cNvSpPr>
          <p:nvPr>
            <p:ph idx="1"/>
          </p:nvPr>
        </p:nvSpPr>
        <p:spPr/>
        <p:txBody>
          <a:bodyPr>
            <a:normAutofit/>
          </a:bodyPr>
          <a:lstStyle/>
          <a:p>
            <a:r>
              <a:rPr lang="zh-CN" altLang="en-US" dirty="0"/>
              <a:t>一个向量，每位</a:t>
            </a:r>
            <a:r>
              <a:rPr lang="en-US" altLang="zh-CN" dirty="0"/>
              <a:t>(bit)</a:t>
            </a:r>
            <a:r>
              <a:rPr lang="zh-CN" altLang="en-US" dirty="0"/>
              <a:t>对应于磁盘中的一个块</a:t>
            </a:r>
            <a:r>
              <a:rPr lang="en-US" altLang="zh-CN" dirty="0"/>
              <a:t>(block)</a:t>
            </a:r>
            <a:endParaRPr lang="zh-CN" altLang="en-US" dirty="0"/>
          </a:p>
          <a:p>
            <a:pPr lvl="1"/>
            <a:r>
              <a:rPr lang="zh-CN" altLang="en-US" dirty="0"/>
              <a:t>空闲块：</a:t>
            </a:r>
            <a:r>
              <a:rPr lang="en-US" altLang="zh-CN" dirty="0"/>
              <a:t>0</a:t>
            </a:r>
            <a:r>
              <a:rPr lang="zh-CN" altLang="en-US" dirty="0"/>
              <a:t>，已使用块：</a:t>
            </a:r>
            <a:r>
              <a:rPr lang="en-US" altLang="zh-CN" dirty="0"/>
              <a:t>1</a:t>
            </a:r>
            <a:endParaRPr lang="zh-CN" altLang="en-US" dirty="0"/>
          </a:p>
          <a:p>
            <a:r>
              <a:rPr lang="zh-CN" altLang="en-US" dirty="0"/>
              <a:t>方便地查找一个或一组连续的空闲分区。</a:t>
            </a:r>
          </a:p>
          <a:p>
            <a:r>
              <a:rPr lang="zh-CN" altLang="en-US" dirty="0"/>
              <a:t>位示图需要占用的存储空间大小</a:t>
            </a:r>
          </a:p>
          <a:p>
            <a:pPr lvl="1"/>
            <a:r>
              <a:rPr lang="zh-CN" altLang="en-US" dirty="0"/>
              <a:t>磁盘容量（字节数）</a:t>
            </a:r>
            <a:r>
              <a:rPr lang="en-US" altLang="zh-CN" dirty="0"/>
              <a:t>/ </a:t>
            </a:r>
            <a:r>
              <a:rPr lang="zh-CN" altLang="en-US" dirty="0"/>
              <a:t>（</a:t>
            </a:r>
            <a:r>
              <a:rPr lang="en-US" altLang="zh-CN" dirty="0"/>
              <a:t>8×</a:t>
            </a:r>
            <a:r>
              <a:rPr lang="zh-CN" altLang="en-US" dirty="0"/>
              <a:t>数据块大小） </a:t>
            </a:r>
          </a:p>
          <a:p>
            <a:r>
              <a:rPr lang="zh-CN" altLang="en-US" dirty="0"/>
              <a:t>大位示图搜索将会降低文件系统的性能 </a:t>
            </a:r>
          </a:p>
        </p:txBody>
      </p:sp>
      <p:sp>
        <p:nvSpPr>
          <p:cNvPr id="2" name="日期占位符 1"/>
          <p:cNvSpPr>
            <a:spLocks noGrp="1"/>
          </p:cNvSpPr>
          <p:nvPr>
            <p:ph type="dt" sz="half" idx="10"/>
          </p:nvPr>
        </p:nvSpPr>
        <p:spPr/>
        <p:txBody>
          <a:bodyPr/>
          <a:lstStyle/>
          <a:p>
            <a:fld id="{B200F848-38AB-1F48-B616-0EF4867BE235}"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7</a:t>
            </a:fld>
            <a:endParaRPr lang="zh-CN" altLang="en-US"/>
          </a:p>
        </p:txBody>
      </p:sp>
    </p:spTree>
    <p:extLst>
      <p:ext uri="{BB962C8B-B14F-4D97-AF65-F5344CB8AC3E}">
        <p14:creationId xmlns:p14="http://schemas.microsoft.com/office/powerpoint/2010/main" val="929637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成组块链接法</a:t>
            </a:r>
          </a:p>
        </p:txBody>
      </p:sp>
      <p:sp>
        <p:nvSpPr>
          <p:cNvPr id="487426" name="Rectangle 2"/>
          <p:cNvSpPr>
            <a:spLocks noGrp="1" noChangeArrowheads="1"/>
          </p:cNvSpPr>
          <p:nvPr>
            <p:ph idx="1"/>
          </p:nvPr>
        </p:nvSpPr>
        <p:spPr/>
        <p:txBody>
          <a:bodyPr>
            <a:normAutofit fontScale="85000" lnSpcReduction="10000"/>
          </a:bodyPr>
          <a:lstStyle/>
          <a:p>
            <a:r>
              <a:rPr lang="zh-CN" altLang="en-US" dirty="0"/>
              <a:t>将所有空闲块每</a:t>
            </a:r>
            <a:r>
              <a:rPr lang="en-US" altLang="zh-CN" dirty="0"/>
              <a:t>n</a:t>
            </a:r>
            <a:r>
              <a:rPr lang="zh-CN" altLang="en-US" dirty="0"/>
              <a:t>块划分为一组，用索引表表示</a:t>
            </a:r>
            <a:endParaRPr lang="en-US" altLang="zh-CN" dirty="0"/>
          </a:p>
          <a:p>
            <a:r>
              <a:rPr lang="zh-CN" altLang="en-US" dirty="0"/>
              <a:t>每组的第一块用来存放后一组中各块的块号和总块数</a:t>
            </a:r>
            <a:endParaRPr lang="en-US" altLang="zh-CN" dirty="0"/>
          </a:p>
          <a:p>
            <a:pPr lvl="1"/>
            <a:r>
              <a:rPr lang="zh-CN" altLang="en-US" dirty="0"/>
              <a:t>各组间自然构成链表</a:t>
            </a:r>
          </a:p>
          <a:p>
            <a:r>
              <a:rPr lang="zh-CN" altLang="en-US" dirty="0"/>
              <a:t>第一组的块号与总块数放在一个专用栈中：空闲盘块号栈</a:t>
            </a:r>
          </a:p>
          <a:p>
            <a:pPr lvl="1"/>
            <a:r>
              <a:rPr lang="zh-CN" altLang="en-US" dirty="0"/>
              <a:t>栈计数</a:t>
            </a:r>
            <a:r>
              <a:rPr lang="en-US" altLang="zh-CN" dirty="0"/>
              <a:t>count</a:t>
            </a:r>
            <a:r>
              <a:rPr lang="zh-CN" altLang="en-US" dirty="0"/>
              <a:t>：栈中的空闲块数目</a:t>
            </a:r>
            <a:endParaRPr lang="en-US" altLang="zh-CN" dirty="0"/>
          </a:p>
          <a:p>
            <a:pPr lvl="1"/>
            <a:r>
              <a:rPr lang="zh-CN" altLang="en-US" dirty="0"/>
              <a:t>栈中的元素是空闲块编号</a:t>
            </a:r>
          </a:p>
          <a:p>
            <a:r>
              <a:rPr lang="zh-CN" altLang="en-US" dirty="0"/>
              <a:t>对块的分配和释放在栈中进行</a:t>
            </a:r>
            <a:endParaRPr lang="en-US" altLang="zh-CN" dirty="0"/>
          </a:p>
          <a:p>
            <a:endParaRPr lang="zh-CN" altLang="en-US" dirty="0"/>
          </a:p>
        </p:txBody>
      </p:sp>
      <p:sp>
        <p:nvSpPr>
          <p:cNvPr id="2" name="日期占位符 1"/>
          <p:cNvSpPr>
            <a:spLocks noGrp="1"/>
          </p:cNvSpPr>
          <p:nvPr>
            <p:ph type="dt" sz="half" idx="10"/>
          </p:nvPr>
        </p:nvSpPr>
        <p:spPr/>
        <p:txBody>
          <a:bodyPr/>
          <a:lstStyle/>
          <a:p>
            <a:fld id="{61541C01-C954-1F47-8646-A417DAC47E09}"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8</a:t>
            </a:fld>
            <a:endParaRPr lang="zh-CN" altLang="en-US"/>
          </a:p>
        </p:txBody>
      </p:sp>
    </p:spTree>
    <p:extLst>
      <p:ext uri="{BB962C8B-B14F-4D97-AF65-F5344CB8AC3E}">
        <p14:creationId xmlns:p14="http://schemas.microsoft.com/office/powerpoint/2010/main" val="31202888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742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742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87426">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8742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8742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8742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8742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42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a:t>图例</a:t>
            </a:r>
          </a:p>
        </p:txBody>
      </p:sp>
      <p:sp>
        <p:nvSpPr>
          <p:cNvPr id="2" name="日期占位符 1"/>
          <p:cNvSpPr>
            <a:spLocks noGrp="1"/>
          </p:cNvSpPr>
          <p:nvPr>
            <p:ph type="dt" sz="half" idx="10"/>
          </p:nvPr>
        </p:nvSpPr>
        <p:spPr/>
        <p:txBody>
          <a:bodyPr/>
          <a:lstStyle/>
          <a:p>
            <a:fld id="{165A715D-0810-A746-8B3A-DBAA44792647}" type="datetime5">
              <a:t>2020/12/16</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9</a:t>
            </a:fld>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19313904"/>
              </p:ext>
            </p:extLst>
          </p:nvPr>
        </p:nvGraphicFramePr>
        <p:xfrm>
          <a:off x="381000" y="1136176"/>
          <a:ext cx="8458200" cy="4926013"/>
        </p:xfrm>
        <a:graphic>
          <a:graphicData uri="http://schemas.openxmlformats.org/presentationml/2006/ole">
            <mc:AlternateContent xmlns:mc="http://schemas.openxmlformats.org/markup-compatibility/2006">
              <mc:Choice xmlns:v="urn:schemas-microsoft-com:vml" Requires="v">
                <p:oleObj spid="_x0000_s17728" name="Visio" r:id="rId3" imgW="4750650" imgH="2766383" progId="Visio.Drawing.11">
                  <p:embed/>
                </p:oleObj>
              </mc:Choice>
              <mc:Fallback>
                <p:oleObj name="Visio" r:id="rId3" imgW="4750650" imgH="2766383" progId="Visio.Drawing.11">
                  <p:embed/>
                  <p:pic>
                    <p:nvPicPr>
                      <p:cNvPr id="0" name="Object 5"/>
                      <p:cNvPicPr>
                        <a:picLocks noChangeAspect="1" noChangeArrowheads="1"/>
                      </p:cNvPicPr>
                      <p:nvPr/>
                    </p:nvPicPr>
                    <p:blipFill>
                      <a:blip r:embed="rId4"/>
                      <a:srcRect/>
                      <a:stretch>
                        <a:fillRect/>
                      </a:stretch>
                    </p:blipFill>
                    <p:spPr bwMode="auto">
                      <a:xfrm>
                        <a:off x="381000" y="1136176"/>
                        <a:ext cx="8458200" cy="4926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oleObj>
              </mc:Fallback>
            </mc:AlternateContent>
          </a:graphicData>
        </a:graphic>
      </p:graphicFrame>
      <p:sp>
        <p:nvSpPr>
          <p:cNvPr id="7" name="文本框 6"/>
          <p:cNvSpPr txBox="1"/>
          <p:nvPr/>
        </p:nvSpPr>
        <p:spPr>
          <a:xfrm>
            <a:off x="2852262" y="6171684"/>
            <a:ext cx="543876" cy="369332"/>
          </a:xfrm>
          <a:prstGeom prst="rect">
            <a:avLst/>
          </a:prstGeom>
          <a:noFill/>
        </p:spPr>
        <p:txBody>
          <a:bodyPr wrap="none" rtlCol="0">
            <a:spAutoFit/>
          </a:bodyPr>
          <a:lstStyle/>
          <a:p>
            <a:r>
              <a:rPr kumimoji="1" lang="zh-CN" altLang="en-US" dirty="0"/>
              <a:t>组</a:t>
            </a:r>
            <a:r>
              <a:rPr kumimoji="1" lang="en-US" altLang="zh-CN" dirty="0"/>
              <a:t>1</a:t>
            </a:r>
            <a:endParaRPr kumimoji="1" lang="zh-CN" altLang="en-US" dirty="0"/>
          </a:p>
        </p:txBody>
      </p:sp>
      <p:sp>
        <p:nvSpPr>
          <p:cNvPr id="8" name="文本框 7"/>
          <p:cNvSpPr txBox="1"/>
          <p:nvPr/>
        </p:nvSpPr>
        <p:spPr>
          <a:xfrm>
            <a:off x="4397014" y="6171684"/>
            <a:ext cx="543876" cy="369332"/>
          </a:xfrm>
          <a:prstGeom prst="rect">
            <a:avLst/>
          </a:prstGeom>
          <a:noFill/>
        </p:spPr>
        <p:txBody>
          <a:bodyPr wrap="none" rtlCol="0">
            <a:spAutoFit/>
          </a:bodyPr>
          <a:lstStyle/>
          <a:p>
            <a:r>
              <a:rPr kumimoji="1" lang="zh-CN" altLang="en-US" dirty="0"/>
              <a:t>组</a:t>
            </a:r>
            <a:r>
              <a:rPr kumimoji="1" lang="en-US" altLang="zh-CN" dirty="0"/>
              <a:t>2</a:t>
            </a:r>
            <a:endParaRPr kumimoji="1" lang="zh-CN" altLang="en-US" dirty="0"/>
          </a:p>
        </p:txBody>
      </p:sp>
      <p:sp>
        <p:nvSpPr>
          <p:cNvPr id="9" name="文本框 8"/>
          <p:cNvSpPr txBox="1"/>
          <p:nvPr/>
        </p:nvSpPr>
        <p:spPr>
          <a:xfrm>
            <a:off x="6009324" y="6162371"/>
            <a:ext cx="543739" cy="369332"/>
          </a:xfrm>
          <a:prstGeom prst="rect">
            <a:avLst/>
          </a:prstGeom>
          <a:noFill/>
        </p:spPr>
        <p:txBody>
          <a:bodyPr wrap="none" rtlCol="0">
            <a:spAutoFit/>
          </a:bodyPr>
          <a:lstStyle/>
          <a:p>
            <a:r>
              <a:rPr kumimoji="1" lang="zh-CN" altLang="en-US" dirty="0"/>
              <a:t>组</a:t>
            </a:r>
            <a:r>
              <a:rPr kumimoji="1" lang="zh-CN" altLang="zh-CN" dirty="0"/>
              <a:t>3</a:t>
            </a:r>
            <a:endParaRPr kumimoji="1" lang="zh-CN" altLang="en-US" dirty="0"/>
          </a:p>
        </p:txBody>
      </p:sp>
      <p:sp>
        <p:nvSpPr>
          <p:cNvPr id="10" name="文本框 9"/>
          <p:cNvSpPr txBox="1"/>
          <p:nvPr/>
        </p:nvSpPr>
        <p:spPr>
          <a:xfrm>
            <a:off x="7426525" y="6139418"/>
            <a:ext cx="543876" cy="369332"/>
          </a:xfrm>
          <a:prstGeom prst="rect">
            <a:avLst/>
          </a:prstGeom>
          <a:noFill/>
        </p:spPr>
        <p:txBody>
          <a:bodyPr wrap="none" rtlCol="0">
            <a:spAutoFit/>
          </a:bodyPr>
          <a:lstStyle/>
          <a:p>
            <a:r>
              <a:rPr kumimoji="1" lang="zh-CN" altLang="en-US" dirty="0"/>
              <a:t>组</a:t>
            </a:r>
            <a:r>
              <a:rPr kumimoji="1" lang="en-US" altLang="zh-CN" dirty="0"/>
              <a:t>n</a:t>
            </a:r>
            <a:endParaRPr kumimoji="1" lang="zh-CN" altLang="en-US" dirty="0"/>
          </a:p>
        </p:txBody>
      </p:sp>
      <p:sp>
        <p:nvSpPr>
          <p:cNvPr id="11" name="文本框 10"/>
          <p:cNvSpPr txBox="1"/>
          <p:nvPr/>
        </p:nvSpPr>
        <p:spPr>
          <a:xfrm>
            <a:off x="1106680" y="6207772"/>
            <a:ext cx="646331" cy="646331"/>
          </a:xfrm>
          <a:prstGeom prst="rect">
            <a:avLst/>
          </a:prstGeom>
          <a:noFill/>
        </p:spPr>
        <p:txBody>
          <a:bodyPr wrap="none" rtlCol="0">
            <a:spAutoFit/>
          </a:bodyPr>
          <a:lstStyle/>
          <a:p>
            <a:r>
              <a:rPr kumimoji="1" lang="zh-CN" altLang="en-US" dirty="0"/>
              <a:t>栈顶</a:t>
            </a:r>
            <a:endParaRPr kumimoji="1" lang="en-US" altLang="zh-CN" dirty="0"/>
          </a:p>
          <a:p>
            <a:r>
              <a:rPr kumimoji="1" lang="zh-CN" altLang="en-US" dirty="0"/>
              <a:t>内存</a:t>
            </a:r>
          </a:p>
        </p:txBody>
      </p:sp>
      <p:sp>
        <p:nvSpPr>
          <p:cNvPr id="12" name="圆角矩形 11"/>
          <p:cNvSpPr/>
          <p:nvPr/>
        </p:nvSpPr>
        <p:spPr>
          <a:xfrm>
            <a:off x="2478691" y="1144678"/>
            <a:ext cx="1193445" cy="5396338"/>
          </a:xfrm>
          <a:prstGeom prst="roundRect">
            <a:avLst>
              <a:gd name="adj" fmla="val 8975"/>
            </a:avLst>
          </a:prstGeom>
          <a:gradFill flip="none" rotWithShape="1">
            <a:gsLst>
              <a:gs pos="0">
                <a:schemeClr val="accent2">
                  <a:tint val="50000"/>
                  <a:satMod val="300000"/>
                  <a:alpha val="26000"/>
                </a:schemeClr>
              </a:gs>
              <a:gs pos="35000">
                <a:schemeClr val="accent2">
                  <a:tint val="37000"/>
                  <a:satMod val="300000"/>
                  <a:alpha val="26000"/>
                </a:schemeClr>
              </a:gs>
              <a:gs pos="100000">
                <a:schemeClr val="accent2">
                  <a:tint val="15000"/>
                  <a:satMod val="350000"/>
                  <a:alpha val="26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52751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XRN_Arial_华文细黑">
      <a:majorFont>
        <a:latin typeface="Arial"/>
        <a:ea typeface="华文细黑"/>
        <a:cs typeface=""/>
      </a:majorFont>
      <a:minorFont>
        <a:latin typeface="Arial"/>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11793</TotalTime>
  <Words>2769</Words>
  <Application>Microsoft Macintosh PowerPoint</Application>
  <PresentationFormat>全屏显示(4:3)</PresentationFormat>
  <Paragraphs>565</Paragraphs>
  <Slides>58</Slides>
  <Notes>8</Notes>
  <HiddenSlides>10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58</vt:i4>
      </vt:variant>
    </vt:vector>
  </HeadingPairs>
  <TitlesOfParts>
    <vt:vector size="67" baseType="lpstr">
      <vt:lpstr>黑体</vt:lpstr>
      <vt:lpstr>宋体</vt:lpstr>
      <vt:lpstr>Arial Unicode MS</vt:lpstr>
      <vt:lpstr>Arial</vt:lpstr>
      <vt:lpstr>Calibri</vt:lpstr>
      <vt:lpstr>Monotype Sorts</vt:lpstr>
      <vt:lpstr>自定义设计方案</vt:lpstr>
      <vt:lpstr>Visio</vt:lpstr>
      <vt:lpstr>Document</vt:lpstr>
      <vt:lpstr>9、文件管理： 磁盘管理</vt:lpstr>
      <vt:lpstr>磁盘存储器</vt:lpstr>
      <vt:lpstr>空闲分区表 </vt:lpstr>
      <vt:lpstr>空闲分区表的特点</vt:lpstr>
      <vt:lpstr>空闲分区链表 </vt:lpstr>
      <vt:lpstr>空闲分区链表</vt:lpstr>
      <vt:lpstr>位示图Bitmap </vt:lpstr>
      <vt:lpstr>成组块链接法</vt:lpstr>
      <vt:lpstr>图例</vt:lpstr>
      <vt:lpstr>成组块链接法的分配</vt:lpstr>
      <vt:lpstr>成组块链接法的释放</vt:lpstr>
      <vt:lpstr>图例</vt:lpstr>
      <vt:lpstr>链接数一致性检查</vt:lpstr>
      <vt:lpstr>文件一致性——盘块</vt:lpstr>
      <vt:lpstr>文件一致性——盘块</vt:lpstr>
      <vt:lpstr>文件执行</vt:lpstr>
      <vt:lpstr>数据结构</vt:lpstr>
      <vt:lpstr>inode</vt:lpstr>
      <vt:lpstr>系统打开文件表</vt:lpstr>
      <vt:lpstr>用户打开文件表</vt:lpstr>
      <vt:lpstr>打开文件表</vt:lpstr>
      <vt:lpstr>三种表间的关系</vt:lpstr>
      <vt:lpstr>文件共享：共享数据，独立访问</vt:lpstr>
      <vt:lpstr>文件共享：同进程复制fd</vt:lpstr>
      <vt:lpstr>文件共享：跨进程复制fd</vt:lpstr>
      <vt:lpstr>共享文件：fork</vt:lpstr>
      <vt:lpstr>fork()后打开文件则不共享</vt:lpstr>
      <vt:lpstr>扩展到其它文件</vt:lpstr>
      <vt:lpstr>Case study: Linux</vt:lpstr>
      <vt:lpstr>文件操作</vt:lpstr>
      <vt:lpstr>create</vt:lpstr>
      <vt:lpstr>open</vt:lpstr>
      <vt:lpstr>磁盘、内存索引节点</vt:lpstr>
      <vt:lpstr>read</vt:lpstr>
      <vt:lpstr>close</vt:lpstr>
      <vt:lpstr>删除文件</vt:lpstr>
      <vt:lpstr>文件保护</vt:lpstr>
      <vt:lpstr>存取验证模块</vt:lpstr>
      <vt:lpstr>存取控制矩阵</vt:lpstr>
      <vt:lpstr>存取控制表（ACL）</vt:lpstr>
      <vt:lpstr>Virtual File Systems</vt:lpstr>
      <vt:lpstr>Virtual File System</vt:lpstr>
      <vt:lpstr>VFS@Linux</vt:lpstr>
      <vt:lpstr>谢谢！</vt:lpstr>
      <vt:lpstr>文件系统实例</vt:lpstr>
      <vt:lpstr>Log Structured File Systems</vt:lpstr>
      <vt:lpstr>Network File System (NFS)</vt:lpstr>
      <vt:lpstr>NFS</vt:lpstr>
      <vt:lpstr>NFS的三层架构（VFS典型实现）</vt:lpstr>
      <vt:lpstr>NFS Architecture </vt:lpstr>
      <vt:lpstr>WAFL File System</vt:lpstr>
      <vt:lpstr>WAFL文件布局</vt:lpstr>
      <vt:lpstr>WAFL的快照(snapshot)</vt:lpstr>
      <vt:lpstr>Parallel File System</vt:lpstr>
      <vt:lpstr>Lustre</vt:lpstr>
      <vt:lpstr>Cloud File System</vt:lpstr>
      <vt:lpstr>FUSE</vt:lpstr>
      <vt:lpstr>参考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Ruini Xue</dc:creator>
  <cp:lastModifiedBy>Xue Ruini</cp:lastModifiedBy>
  <cp:revision>758</cp:revision>
  <dcterms:created xsi:type="dcterms:W3CDTF">2011-11-29T05:26:36Z</dcterms:created>
  <dcterms:modified xsi:type="dcterms:W3CDTF">2020-12-16T07:47:30Z</dcterms:modified>
</cp:coreProperties>
</file>

<file path=docProps/thumbnail.jpeg>
</file>